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mp4" ContentType="video/mp4"/>
  <Default Extension="rels" ContentType="application/vnd.openxmlformats-package.relationships+xml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82" r:id="rId4"/>
    <p:sldId id="259" r:id="rId5"/>
    <p:sldId id="277" r:id="rId6"/>
    <p:sldId id="262" r:id="rId7"/>
    <p:sldId id="278" r:id="rId8"/>
    <p:sldId id="263" r:id="rId9"/>
    <p:sldId id="280" r:id="rId10"/>
    <p:sldId id="261" r:id="rId11"/>
    <p:sldId id="267" r:id="rId12"/>
    <p:sldId id="272" r:id="rId13"/>
    <p:sldId id="268" r:id="rId14"/>
    <p:sldId id="269" r:id="rId15"/>
    <p:sldId id="270" r:id="rId16"/>
    <p:sldId id="271" r:id="rId17"/>
    <p:sldId id="281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A1AFC"/>
    <a:srgbClr val="5C5CF5"/>
    <a:srgbClr val="E7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38" autoAdjust="0"/>
    <p:restoredTop sz="94648"/>
  </p:normalViewPr>
  <p:slideViewPr>
    <p:cSldViewPr snapToGrid="0" snapToObjects="1">
      <p:cViewPr varScale="1">
        <p:scale>
          <a:sx n="119" d="100"/>
          <a:sy n="119" d="100"/>
        </p:scale>
        <p:origin x="232" y="4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8BFBB64-1D4F-434E-8CC3-E9F208ACBD17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1F67839-4D94-494F-BAB8-08934E13CCF2}">
      <dgm:prSet phldrT="[Text]"/>
      <dgm:spPr/>
      <dgm:t>
        <a:bodyPr/>
        <a:lstStyle/>
        <a:p>
          <a:r>
            <a:rPr lang="en-US" smtClean="0"/>
            <a:t>Phase 1</a:t>
          </a:r>
        </a:p>
        <a:p>
          <a:r>
            <a:rPr lang="en-US" dirty="0" smtClean="0"/>
            <a:t>- </a:t>
          </a:r>
          <a:r>
            <a:rPr lang="en-US" dirty="0"/>
            <a:t>Path of propagation of cyber risk in a supply chain network</a:t>
          </a:r>
        </a:p>
      </dgm:t>
    </dgm:pt>
    <dgm:pt modelId="{09827D6F-2C0E-4F57-889F-57432C0B7A75}" type="parTrans" cxnId="{00431747-6488-4BA9-A90B-242878D2E844}">
      <dgm:prSet/>
      <dgm:spPr/>
      <dgm:t>
        <a:bodyPr/>
        <a:lstStyle/>
        <a:p>
          <a:endParaRPr lang="en-US"/>
        </a:p>
      </dgm:t>
    </dgm:pt>
    <dgm:pt modelId="{E58CA3C4-18B4-4F7E-AFFA-1BAF62231AB2}" type="sibTrans" cxnId="{00431747-6488-4BA9-A90B-242878D2E844}">
      <dgm:prSet/>
      <dgm:spPr/>
      <dgm:t>
        <a:bodyPr/>
        <a:lstStyle/>
        <a:p>
          <a:endParaRPr lang="en-US"/>
        </a:p>
      </dgm:t>
    </dgm:pt>
    <dgm:pt modelId="{AB5A9B00-2834-447D-8D90-E9773AFEB1A1}">
      <dgm:prSet phldrT="[Text]"/>
      <dgm:spPr/>
      <dgm:t>
        <a:bodyPr/>
        <a:lstStyle/>
        <a:p>
          <a:endParaRPr lang="en-US" dirty="0"/>
        </a:p>
      </dgm:t>
    </dgm:pt>
    <dgm:pt modelId="{0F6EDDC0-7887-42F8-81EF-7C844FE9CBA1}" type="parTrans" cxnId="{9673EC7F-AAC3-43F2-A3F5-C5F80E9FD07B}">
      <dgm:prSet/>
      <dgm:spPr/>
      <dgm:t>
        <a:bodyPr/>
        <a:lstStyle/>
        <a:p>
          <a:endParaRPr lang="en-US"/>
        </a:p>
      </dgm:t>
    </dgm:pt>
    <dgm:pt modelId="{79AF1F92-74E7-4E98-93BB-78F2B7050932}" type="sibTrans" cxnId="{9673EC7F-AAC3-43F2-A3F5-C5F80E9FD07B}">
      <dgm:prSet/>
      <dgm:spPr/>
      <dgm:t>
        <a:bodyPr/>
        <a:lstStyle/>
        <a:p>
          <a:endParaRPr lang="en-US"/>
        </a:p>
      </dgm:t>
    </dgm:pt>
    <dgm:pt modelId="{215AB5E5-B61F-4485-8C6E-CE7A0BB437E8}">
      <dgm:prSet phldrT="[Text]"/>
      <dgm:spPr/>
      <dgm:t>
        <a:bodyPr/>
        <a:lstStyle/>
        <a:p>
          <a:r>
            <a:rPr lang="en-US" dirty="0"/>
            <a:t>Phase 2</a:t>
          </a:r>
        </a:p>
        <a:p>
          <a:r>
            <a:rPr lang="en-US" dirty="0"/>
            <a:t>-Identify communities in a network of industries</a:t>
          </a:r>
        </a:p>
      </dgm:t>
    </dgm:pt>
    <dgm:pt modelId="{A397A06D-25D8-4B2A-B64A-E8D88581B940}" type="parTrans" cxnId="{D362769B-D997-4F26-9520-B4BEEFD1C7AC}">
      <dgm:prSet/>
      <dgm:spPr/>
      <dgm:t>
        <a:bodyPr/>
        <a:lstStyle/>
        <a:p>
          <a:endParaRPr lang="en-US"/>
        </a:p>
      </dgm:t>
    </dgm:pt>
    <dgm:pt modelId="{83558784-2255-47F5-8E32-547EDB254E56}" type="sibTrans" cxnId="{D362769B-D997-4F26-9520-B4BEEFD1C7AC}">
      <dgm:prSet/>
      <dgm:spPr/>
      <dgm:t>
        <a:bodyPr/>
        <a:lstStyle/>
        <a:p>
          <a:endParaRPr lang="en-US"/>
        </a:p>
      </dgm:t>
    </dgm:pt>
    <dgm:pt modelId="{6B873329-1080-4439-9B9A-0E906602CAB6}">
      <dgm:prSet phldrT="[Text]"/>
      <dgm:spPr/>
      <dgm:t>
        <a:bodyPr/>
        <a:lstStyle/>
        <a:p>
          <a:endParaRPr lang="en-US" dirty="0"/>
        </a:p>
      </dgm:t>
    </dgm:pt>
    <dgm:pt modelId="{F6E92758-CD05-4427-9585-05417990C59E}" type="parTrans" cxnId="{2506CFA0-F8A5-4D33-890A-770A5048A212}">
      <dgm:prSet/>
      <dgm:spPr/>
      <dgm:t>
        <a:bodyPr/>
        <a:lstStyle/>
        <a:p>
          <a:endParaRPr lang="en-US"/>
        </a:p>
      </dgm:t>
    </dgm:pt>
    <dgm:pt modelId="{CE6D879D-26DF-41C3-BCCA-1E3824D6DFA5}" type="sibTrans" cxnId="{2506CFA0-F8A5-4D33-890A-770A5048A212}">
      <dgm:prSet/>
      <dgm:spPr/>
      <dgm:t>
        <a:bodyPr/>
        <a:lstStyle/>
        <a:p>
          <a:endParaRPr lang="en-US"/>
        </a:p>
      </dgm:t>
    </dgm:pt>
    <dgm:pt modelId="{9FA8BA8C-9A52-DC48-8A0D-5F84DD7CC66B}">
      <dgm:prSet phldrT="[Text]"/>
      <dgm:spPr/>
      <dgm:t>
        <a:bodyPr/>
        <a:lstStyle/>
        <a:p>
          <a:r>
            <a:rPr lang="en-US" dirty="0"/>
            <a:t>Phase </a:t>
          </a:r>
          <a:r>
            <a:rPr lang="en-US" dirty="0" smtClean="0"/>
            <a:t>3</a:t>
          </a:r>
          <a:endParaRPr lang="en-US" dirty="0"/>
        </a:p>
        <a:p>
          <a:r>
            <a:rPr lang="en-US" dirty="0"/>
            <a:t>- </a:t>
          </a:r>
          <a:r>
            <a:rPr lang="en-US" dirty="0" smtClean="0"/>
            <a:t>Identify inter-dependencies in industries</a:t>
          </a:r>
          <a:r>
            <a:rPr lang="en-US" baseline="0" dirty="0" smtClean="0"/>
            <a:t> that are co-located</a:t>
          </a:r>
          <a:endParaRPr lang="en-US" dirty="0"/>
        </a:p>
      </dgm:t>
    </dgm:pt>
    <dgm:pt modelId="{62A0E88D-A6E3-FC43-98E1-58EBA6665697}" type="parTrans" cxnId="{15ED01F6-33A0-3540-BA1F-23571FE62443}">
      <dgm:prSet/>
      <dgm:spPr/>
      <dgm:t>
        <a:bodyPr/>
        <a:lstStyle/>
        <a:p>
          <a:endParaRPr lang="en-US"/>
        </a:p>
      </dgm:t>
    </dgm:pt>
    <dgm:pt modelId="{BC0EFE7F-D1D5-BB4C-B851-B652D257BF30}" type="sibTrans" cxnId="{15ED01F6-33A0-3540-BA1F-23571FE62443}">
      <dgm:prSet/>
      <dgm:spPr/>
      <dgm:t>
        <a:bodyPr/>
        <a:lstStyle/>
        <a:p>
          <a:endParaRPr lang="en-US"/>
        </a:p>
      </dgm:t>
    </dgm:pt>
    <dgm:pt modelId="{79CE9F4B-37DF-45FA-AA50-605231345F5D}" type="pres">
      <dgm:prSet presAssocID="{B8BFBB64-1D4F-434E-8CC3-E9F208ACBD17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241F5B4-BFB2-47E5-B631-471B400CF6BB}" type="pres">
      <dgm:prSet presAssocID="{01F67839-4D94-494F-BAB8-08934E13CCF2}" presName="parentText" presStyleLbl="node1" presStyleIdx="0" presStyleCnt="3" custLinFactNeighborY="-674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686EDDC-831E-4792-AEF9-534E6DA89E7F}" type="pres">
      <dgm:prSet presAssocID="{01F67839-4D94-494F-BAB8-08934E13CCF2}" presName="childText" presStyleLbl="revTx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9E56F03-C1B9-46AF-B936-A794F90049FF}" type="pres">
      <dgm:prSet presAssocID="{215AB5E5-B61F-4485-8C6E-CE7A0BB437E8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D2956A3-8A58-41E6-B971-FB5ABBE8D076}" type="pres">
      <dgm:prSet presAssocID="{215AB5E5-B61F-4485-8C6E-CE7A0BB437E8}" presName="childText" presStyleLbl="revTx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39F3C20-3D3B-5640-8C5B-5A75FC5616B7}" type="pres">
      <dgm:prSet presAssocID="{9FA8BA8C-9A52-DC48-8A0D-5F84DD7CC66B}" presName="parentText" presStyleLbl="node1" presStyleIdx="2" presStyleCnt="3" custLinFactNeighborY="-674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362769B-D997-4F26-9520-B4BEEFD1C7AC}" srcId="{B8BFBB64-1D4F-434E-8CC3-E9F208ACBD17}" destId="{215AB5E5-B61F-4485-8C6E-CE7A0BB437E8}" srcOrd="1" destOrd="0" parTransId="{A397A06D-25D8-4B2A-B64A-E8D88581B940}" sibTransId="{83558784-2255-47F5-8E32-547EDB254E56}"/>
    <dgm:cxn modelId="{17400431-F2CC-4716-90A1-62D9463B3237}" type="presOf" srcId="{B8BFBB64-1D4F-434E-8CC3-E9F208ACBD17}" destId="{79CE9F4B-37DF-45FA-AA50-605231345F5D}" srcOrd="0" destOrd="0" presId="urn:microsoft.com/office/officeart/2005/8/layout/vList2"/>
    <dgm:cxn modelId="{15ED01F6-33A0-3540-BA1F-23571FE62443}" srcId="{B8BFBB64-1D4F-434E-8CC3-E9F208ACBD17}" destId="{9FA8BA8C-9A52-DC48-8A0D-5F84DD7CC66B}" srcOrd="2" destOrd="0" parTransId="{62A0E88D-A6E3-FC43-98E1-58EBA6665697}" sibTransId="{BC0EFE7F-D1D5-BB4C-B851-B652D257BF30}"/>
    <dgm:cxn modelId="{92DAD787-FFCB-46CE-A117-C5D6E66387F1}" type="presOf" srcId="{AB5A9B00-2834-447D-8D90-E9773AFEB1A1}" destId="{2686EDDC-831E-4792-AEF9-534E6DA89E7F}" srcOrd="0" destOrd="0" presId="urn:microsoft.com/office/officeart/2005/8/layout/vList2"/>
    <dgm:cxn modelId="{00431747-6488-4BA9-A90B-242878D2E844}" srcId="{B8BFBB64-1D4F-434E-8CC3-E9F208ACBD17}" destId="{01F67839-4D94-494F-BAB8-08934E13CCF2}" srcOrd="0" destOrd="0" parTransId="{09827D6F-2C0E-4F57-889F-57432C0B7A75}" sibTransId="{E58CA3C4-18B4-4F7E-AFFA-1BAF62231AB2}"/>
    <dgm:cxn modelId="{9673EC7F-AAC3-43F2-A3F5-C5F80E9FD07B}" srcId="{01F67839-4D94-494F-BAB8-08934E13CCF2}" destId="{AB5A9B00-2834-447D-8D90-E9773AFEB1A1}" srcOrd="0" destOrd="0" parTransId="{0F6EDDC0-7887-42F8-81EF-7C844FE9CBA1}" sibTransId="{79AF1F92-74E7-4E98-93BB-78F2B7050932}"/>
    <dgm:cxn modelId="{B620B7AA-3054-8D42-8EC9-8F5EBA617289}" type="presOf" srcId="{9FA8BA8C-9A52-DC48-8A0D-5F84DD7CC66B}" destId="{A39F3C20-3D3B-5640-8C5B-5A75FC5616B7}" srcOrd="0" destOrd="0" presId="urn:microsoft.com/office/officeart/2005/8/layout/vList2"/>
    <dgm:cxn modelId="{2506CFA0-F8A5-4D33-890A-770A5048A212}" srcId="{215AB5E5-B61F-4485-8C6E-CE7A0BB437E8}" destId="{6B873329-1080-4439-9B9A-0E906602CAB6}" srcOrd="0" destOrd="0" parTransId="{F6E92758-CD05-4427-9585-05417990C59E}" sibTransId="{CE6D879D-26DF-41C3-BCCA-1E3824D6DFA5}"/>
    <dgm:cxn modelId="{1DA55E49-BAD8-44F0-ACC7-0AF2C5002466}" type="presOf" srcId="{215AB5E5-B61F-4485-8C6E-CE7A0BB437E8}" destId="{49E56F03-C1B9-46AF-B936-A794F90049FF}" srcOrd="0" destOrd="0" presId="urn:microsoft.com/office/officeart/2005/8/layout/vList2"/>
    <dgm:cxn modelId="{29991EDD-9571-4ED3-9CF6-5AC4EC41BFD1}" type="presOf" srcId="{01F67839-4D94-494F-BAB8-08934E13CCF2}" destId="{3241F5B4-BFB2-47E5-B631-471B400CF6BB}" srcOrd="0" destOrd="0" presId="urn:microsoft.com/office/officeart/2005/8/layout/vList2"/>
    <dgm:cxn modelId="{8F80A4D2-C9C0-4A0B-B45B-4CD355B9E5EA}" type="presOf" srcId="{6B873329-1080-4439-9B9A-0E906602CAB6}" destId="{5D2956A3-8A58-41E6-B971-FB5ABBE8D076}" srcOrd="0" destOrd="0" presId="urn:microsoft.com/office/officeart/2005/8/layout/vList2"/>
    <dgm:cxn modelId="{687407AD-CD49-4D67-ACF5-6FB16A2D25E2}" type="presParOf" srcId="{79CE9F4B-37DF-45FA-AA50-605231345F5D}" destId="{3241F5B4-BFB2-47E5-B631-471B400CF6BB}" srcOrd="0" destOrd="0" presId="urn:microsoft.com/office/officeart/2005/8/layout/vList2"/>
    <dgm:cxn modelId="{109F620D-F8FE-4603-A15E-210518F14B31}" type="presParOf" srcId="{79CE9F4B-37DF-45FA-AA50-605231345F5D}" destId="{2686EDDC-831E-4792-AEF9-534E6DA89E7F}" srcOrd="1" destOrd="0" presId="urn:microsoft.com/office/officeart/2005/8/layout/vList2"/>
    <dgm:cxn modelId="{8422033A-A552-42A0-9FED-C73B55C31292}" type="presParOf" srcId="{79CE9F4B-37DF-45FA-AA50-605231345F5D}" destId="{49E56F03-C1B9-46AF-B936-A794F90049FF}" srcOrd="2" destOrd="0" presId="urn:microsoft.com/office/officeart/2005/8/layout/vList2"/>
    <dgm:cxn modelId="{1C451FDD-DF41-4296-9284-4216AEF60B12}" type="presParOf" srcId="{79CE9F4B-37DF-45FA-AA50-605231345F5D}" destId="{5D2956A3-8A58-41E6-B971-FB5ABBE8D076}" srcOrd="3" destOrd="0" presId="urn:microsoft.com/office/officeart/2005/8/layout/vList2"/>
    <dgm:cxn modelId="{05D07506-8106-724F-9719-D37C34D8FD56}" type="presParOf" srcId="{79CE9F4B-37DF-45FA-AA50-605231345F5D}" destId="{A39F3C20-3D3B-5640-8C5B-5A75FC5616B7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2045AFE-0B57-46BB-AF83-D2C42538B03A}" type="doc">
      <dgm:prSet loTypeId="urn:microsoft.com/office/officeart/2005/8/layout/radial3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C76032E-DBAC-42AA-815A-F41B4E829EFE}">
      <dgm:prSet phldrT="[Text]"/>
      <dgm:spPr/>
      <dgm:t>
        <a:bodyPr/>
        <a:lstStyle/>
        <a:p>
          <a:r>
            <a:rPr lang="en-US" b="1" u="sng" dirty="0">
              <a:solidFill>
                <a:schemeClr val="bg1"/>
              </a:solidFill>
            </a:rPr>
            <a:t>TYPES </a:t>
          </a:r>
        </a:p>
        <a:p>
          <a:r>
            <a:rPr lang="en-US" b="1" u="sng" dirty="0">
              <a:solidFill>
                <a:schemeClr val="bg1"/>
              </a:solidFill>
            </a:rPr>
            <a:t>OF ALGORITHMS</a:t>
          </a:r>
        </a:p>
      </dgm:t>
    </dgm:pt>
    <dgm:pt modelId="{06890071-6D8E-4D17-B543-64010E3A2013}" type="parTrans" cxnId="{7AA32D13-5B0C-4796-AE5E-532C9B1B84A7}">
      <dgm:prSet/>
      <dgm:spPr/>
      <dgm:t>
        <a:bodyPr/>
        <a:lstStyle/>
        <a:p>
          <a:endParaRPr lang="en-US"/>
        </a:p>
      </dgm:t>
    </dgm:pt>
    <dgm:pt modelId="{10EB7E76-9CB6-4DF7-8C5B-3A6BDA882DB1}" type="sibTrans" cxnId="{7AA32D13-5B0C-4796-AE5E-532C9B1B84A7}">
      <dgm:prSet/>
      <dgm:spPr/>
      <dgm:t>
        <a:bodyPr/>
        <a:lstStyle/>
        <a:p>
          <a:endParaRPr lang="en-US"/>
        </a:p>
      </dgm:t>
    </dgm:pt>
    <dgm:pt modelId="{E662F2D2-B96A-48E4-912E-D81F3E24F2A1}">
      <dgm:prSet phldrT="[Text]"/>
      <dgm:spPr>
        <a:solidFill>
          <a:schemeClr val="bg1">
            <a:alpha val="50000"/>
          </a:schemeClr>
        </a:solidFill>
        <a:ln>
          <a:solidFill>
            <a:schemeClr val="tx1"/>
          </a:solidFill>
        </a:ln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Based on SHORT RANDOM WALKS</a:t>
          </a:r>
        </a:p>
      </dgm:t>
    </dgm:pt>
    <dgm:pt modelId="{F56C83AE-7C84-4AA6-8450-BD074058226C}" type="parTrans" cxnId="{AB9903F1-AEFE-416A-B1A8-C8E4A86A1B88}">
      <dgm:prSet/>
      <dgm:spPr/>
      <dgm:t>
        <a:bodyPr/>
        <a:lstStyle/>
        <a:p>
          <a:endParaRPr lang="en-US"/>
        </a:p>
      </dgm:t>
    </dgm:pt>
    <dgm:pt modelId="{132409EE-88E0-42D8-9B88-F116833362EC}" type="sibTrans" cxnId="{AB9903F1-AEFE-416A-B1A8-C8E4A86A1B88}">
      <dgm:prSet/>
      <dgm:spPr/>
      <dgm:t>
        <a:bodyPr/>
        <a:lstStyle/>
        <a:p>
          <a:endParaRPr lang="en-US"/>
        </a:p>
      </dgm:t>
    </dgm:pt>
    <dgm:pt modelId="{97864173-CB87-4042-A9BE-B0E7F91476C2}">
      <dgm:prSet phldrT="[Text]"/>
      <dgm:spPr>
        <a:solidFill>
          <a:schemeClr val="bg1">
            <a:alpha val="50000"/>
          </a:schemeClr>
        </a:solidFill>
        <a:ln>
          <a:solidFill>
            <a:schemeClr val="tx1"/>
          </a:solidFill>
        </a:ln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Based on HIERARCHIAL DECOMPOSITION</a:t>
          </a:r>
        </a:p>
      </dgm:t>
    </dgm:pt>
    <dgm:pt modelId="{43A5729D-3080-4FEF-9E2A-82B763253DB2}" type="parTrans" cxnId="{C6F0AE5E-9B11-4BC5-97C4-AD3AE1091A56}">
      <dgm:prSet/>
      <dgm:spPr/>
      <dgm:t>
        <a:bodyPr/>
        <a:lstStyle/>
        <a:p>
          <a:endParaRPr lang="en-US"/>
        </a:p>
      </dgm:t>
    </dgm:pt>
    <dgm:pt modelId="{3B870080-BA20-416A-8B3E-28A2B7B9BCF1}" type="sibTrans" cxnId="{C6F0AE5E-9B11-4BC5-97C4-AD3AE1091A56}">
      <dgm:prSet/>
      <dgm:spPr/>
      <dgm:t>
        <a:bodyPr/>
        <a:lstStyle/>
        <a:p>
          <a:endParaRPr lang="en-US"/>
        </a:p>
      </dgm:t>
    </dgm:pt>
    <dgm:pt modelId="{386EC91A-34E2-49AA-A08B-22CD72D47CF4}">
      <dgm:prSet phldrT="[Text]"/>
      <dgm:spPr>
        <a:solidFill>
          <a:schemeClr val="bg1">
            <a:alpha val="50000"/>
          </a:schemeClr>
        </a:solidFill>
        <a:ln>
          <a:solidFill>
            <a:schemeClr val="tx1"/>
          </a:solidFill>
        </a:ln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Based on INFORMATION THEORETIC PRINCIPLES</a:t>
          </a:r>
        </a:p>
      </dgm:t>
    </dgm:pt>
    <dgm:pt modelId="{D0972148-4B50-439C-A0DB-429822C9B7C8}" type="parTrans" cxnId="{EBF2A824-3434-49F7-801F-D67AF330946D}">
      <dgm:prSet/>
      <dgm:spPr/>
      <dgm:t>
        <a:bodyPr/>
        <a:lstStyle/>
        <a:p>
          <a:endParaRPr lang="en-US"/>
        </a:p>
      </dgm:t>
    </dgm:pt>
    <dgm:pt modelId="{167107C8-9BB6-4CC8-86FD-95E23E6FC896}" type="sibTrans" cxnId="{EBF2A824-3434-49F7-801F-D67AF330946D}">
      <dgm:prSet/>
      <dgm:spPr/>
      <dgm:t>
        <a:bodyPr/>
        <a:lstStyle/>
        <a:p>
          <a:endParaRPr lang="en-US"/>
        </a:p>
      </dgm:t>
    </dgm:pt>
    <dgm:pt modelId="{494A5FCB-31A5-4FF0-920C-19A9F03320BC}">
      <dgm:prSet phldrT="[Text]"/>
      <dgm:spPr>
        <a:solidFill>
          <a:srgbClr val="FFC000">
            <a:alpha val="50000"/>
          </a:srgbClr>
        </a:solidFill>
        <a:ln>
          <a:solidFill>
            <a:schemeClr val="tx1"/>
          </a:solidFill>
        </a:ln>
      </dgm:spPr>
      <dgm:t>
        <a:bodyPr/>
        <a:lstStyle/>
        <a:p>
          <a:r>
            <a:rPr lang="en-US" b="1" dirty="0"/>
            <a:t>Based on STATISTICAL MECHANICS</a:t>
          </a:r>
        </a:p>
      </dgm:t>
    </dgm:pt>
    <dgm:pt modelId="{2DDC8E80-FBB3-4187-BB92-85DC48D3A750}" type="parTrans" cxnId="{03E55C97-F8BE-47CF-B62E-E554517546F2}">
      <dgm:prSet/>
      <dgm:spPr/>
      <dgm:t>
        <a:bodyPr/>
        <a:lstStyle/>
        <a:p>
          <a:endParaRPr lang="en-US"/>
        </a:p>
      </dgm:t>
    </dgm:pt>
    <dgm:pt modelId="{1AA7A2B6-A986-4DD3-B865-B1FE749A9ECE}" type="sibTrans" cxnId="{03E55C97-F8BE-47CF-B62E-E554517546F2}">
      <dgm:prSet/>
      <dgm:spPr/>
      <dgm:t>
        <a:bodyPr/>
        <a:lstStyle/>
        <a:p>
          <a:endParaRPr lang="en-US"/>
        </a:p>
      </dgm:t>
    </dgm:pt>
    <dgm:pt modelId="{3A716321-3B0B-49A9-A0FB-B95A5FBD83B8}" type="pres">
      <dgm:prSet presAssocID="{92045AFE-0B57-46BB-AF83-D2C42538B03A}" presName="composite" presStyleCnt="0">
        <dgm:presLayoutVars>
          <dgm:chMax val="1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846BDF2-B56A-40BB-A204-BED0463F559E}" type="pres">
      <dgm:prSet presAssocID="{92045AFE-0B57-46BB-AF83-D2C42538B03A}" presName="radial" presStyleCnt="0">
        <dgm:presLayoutVars>
          <dgm:animLvl val="ctr"/>
        </dgm:presLayoutVars>
      </dgm:prSet>
      <dgm:spPr/>
    </dgm:pt>
    <dgm:pt modelId="{8A82EDBE-6AEB-4408-9AC1-7BA41C4BCA99}" type="pres">
      <dgm:prSet presAssocID="{0C76032E-DBAC-42AA-815A-F41B4E829EFE}" presName="centerShape" presStyleLbl="vennNode1" presStyleIdx="0" presStyleCnt="5"/>
      <dgm:spPr/>
      <dgm:t>
        <a:bodyPr/>
        <a:lstStyle/>
        <a:p>
          <a:endParaRPr lang="en-US"/>
        </a:p>
      </dgm:t>
    </dgm:pt>
    <dgm:pt modelId="{8E4D69F0-F9B6-48B8-82A2-62AD65A7410E}" type="pres">
      <dgm:prSet presAssocID="{E662F2D2-B96A-48E4-912E-D81F3E24F2A1}" presName="node" presStyleLbl="vennNode1" presStyleIdx="1" presStyleCnt="5" custRadScaleRad="100037" custRadScaleInc="86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74ED7FA-2314-4D8F-B0A5-E4F751580C6F}" type="pres">
      <dgm:prSet presAssocID="{97864173-CB87-4042-A9BE-B0E7F91476C2}" presName="node" presStyleLbl="venn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7F2432D-F4C2-4A06-AAEE-537DD8C25A93}" type="pres">
      <dgm:prSet presAssocID="{386EC91A-34E2-49AA-A08B-22CD72D47CF4}" presName="node" presStyleLbl="vennNode1" presStyleIdx="3" presStyleCnt="5" custRadScaleRad="10002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0D981CD-8D97-480C-A0CD-2621138D33CF}" type="pres">
      <dgm:prSet presAssocID="{494A5FCB-31A5-4FF0-920C-19A9F03320BC}" presName="node" presStyleLbl="venn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F47F0C2-50CC-477B-B96F-0639B3ED9C52}" type="presOf" srcId="{E662F2D2-B96A-48E4-912E-D81F3E24F2A1}" destId="{8E4D69F0-F9B6-48B8-82A2-62AD65A7410E}" srcOrd="0" destOrd="0" presId="urn:microsoft.com/office/officeart/2005/8/layout/radial3"/>
    <dgm:cxn modelId="{4219CD11-C78E-4329-8676-AA6748F75B49}" type="presOf" srcId="{386EC91A-34E2-49AA-A08B-22CD72D47CF4}" destId="{07F2432D-F4C2-4A06-AAEE-537DD8C25A93}" srcOrd="0" destOrd="0" presId="urn:microsoft.com/office/officeart/2005/8/layout/radial3"/>
    <dgm:cxn modelId="{D52DD820-FBFD-4064-944B-C319F954D90E}" type="presOf" srcId="{494A5FCB-31A5-4FF0-920C-19A9F03320BC}" destId="{10D981CD-8D97-480C-A0CD-2621138D33CF}" srcOrd="0" destOrd="0" presId="urn:microsoft.com/office/officeart/2005/8/layout/radial3"/>
    <dgm:cxn modelId="{7AA32D13-5B0C-4796-AE5E-532C9B1B84A7}" srcId="{92045AFE-0B57-46BB-AF83-D2C42538B03A}" destId="{0C76032E-DBAC-42AA-815A-F41B4E829EFE}" srcOrd="0" destOrd="0" parTransId="{06890071-6D8E-4D17-B543-64010E3A2013}" sibTransId="{10EB7E76-9CB6-4DF7-8C5B-3A6BDA882DB1}"/>
    <dgm:cxn modelId="{AB9903F1-AEFE-416A-B1A8-C8E4A86A1B88}" srcId="{0C76032E-DBAC-42AA-815A-F41B4E829EFE}" destId="{E662F2D2-B96A-48E4-912E-D81F3E24F2A1}" srcOrd="0" destOrd="0" parTransId="{F56C83AE-7C84-4AA6-8450-BD074058226C}" sibTransId="{132409EE-88E0-42D8-9B88-F116833362EC}"/>
    <dgm:cxn modelId="{D0D2B78A-98A5-4118-A8DA-568EF3284EBA}" type="presOf" srcId="{0C76032E-DBAC-42AA-815A-F41B4E829EFE}" destId="{8A82EDBE-6AEB-4408-9AC1-7BA41C4BCA99}" srcOrd="0" destOrd="0" presId="urn:microsoft.com/office/officeart/2005/8/layout/radial3"/>
    <dgm:cxn modelId="{BC8CE983-F5D3-434D-A73A-E863D6246C79}" type="presOf" srcId="{92045AFE-0B57-46BB-AF83-D2C42538B03A}" destId="{3A716321-3B0B-49A9-A0FB-B95A5FBD83B8}" srcOrd="0" destOrd="0" presId="urn:microsoft.com/office/officeart/2005/8/layout/radial3"/>
    <dgm:cxn modelId="{C6F0AE5E-9B11-4BC5-97C4-AD3AE1091A56}" srcId="{0C76032E-DBAC-42AA-815A-F41B4E829EFE}" destId="{97864173-CB87-4042-A9BE-B0E7F91476C2}" srcOrd="1" destOrd="0" parTransId="{43A5729D-3080-4FEF-9E2A-82B763253DB2}" sibTransId="{3B870080-BA20-416A-8B3E-28A2B7B9BCF1}"/>
    <dgm:cxn modelId="{D61A147A-940B-4F18-9EFA-739452ABDD85}" type="presOf" srcId="{97864173-CB87-4042-A9BE-B0E7F91476C2}" destId="{674ED7FA-2314-4D8F-B0A5-E4F751580C6F}" srcOrd="0" destOrd="0" presId="urn:microsoft.com/office/officeart/2005/8/layout/radial3"/>
    <dgm:cxn modelId="{03E55C97-F8BE-47CF-B62E-E554517546F2}" srcId="{0C76032E-DBAC-42AA-815A-F41B4E829EFE}" destId="{494A5FCB-31A5-4FF0-920C-19A9F03320BC}" srcOrd="3" destOrd="0" parTransId="{2DDC8E80-FBB3-4187-BB92-85DC48D3A750}" sibTransId="{1AA7A2B6-A986-4DD3-B865-B1FE749A9ECE}"/>
    <dgm:cxn modelId="{EBF2A824-3434-49F7-801F-D67AF330946D}" srcId="{0C76032E-DBAC-42AA-815A-F41B4E829EFE}" destId="{386EC91A-34E2-49AA-A08B-22CD72D47CF4}" srcOrd="2" destOrd="0" parTransId="{D0972148-4B50-439C-A0DB-429822C9B7C8}" sibTransId="{167107C8-9BB6-4CC8-86FD-95E23E6FC896}"/>
    <dgm:cxn modelId="{0B013612-F9B8-45CC-AF92-4AAD430AD7C3}" type="presParOf" srcId="{3A716321-3B0B-49A9-A0FB-B95A5FBD83B8}" destId="{3846BDF2-B56A-40BB-A204-BED0463F559E}" srcOrd="0" destOrd="0" presId="urn:microsoft.com/office/officeart/2005/8/layout/radial3"/>
    <dgm:cxn modelId="{F07570AE-F2DD-4C71-96FF-CA882D9D1609}" type="presParOf" srcId="{3846BDF2-B56A-40BB-A204-BED0463F559E}" destId="{8A82EDBE-6AEB-4408-9AC1-7BA41C4BCA99}" srcOrd="0" destOrd="0" presId="urn:microsoft.com/office/officeart/2005/8/layout/radial3"/>
    <dgm:cxn modelId="{64631D1F-5EDD-430F-A7C2-2EC07C9DEB1D}" type="presParOf" srcId="{3846BDF2-B56A-40BB-A204-BED0463F559E}" destId="{8E4D69F0-F9B6-48B8-82A2-62AD65A7410E}" srcOrd="1" destOrd="0" presId="urn:microsoft.com/office/officeart/2005/8/layout/radial3"/>
    <dgm:cxn modelId="{A06FCFEE-1227-40D8-9193-E48B1A25401F}" type="presParOf" srcId="{3846BDF2-B56A-40BB-A204-BED0463F559E}" destId="{674ED7FA-2314-4D8F-B0A5-E4F751580C6F}" srcOrd="2" destOrd="0" presId="urn:microsoft.com/office/officeart/2005/8/layout/radial3"/>
    <dgm:cxn modelId="{004A50F8-D50E-4919-AB24-387FC7A890F1}" type="presParOf" srcId="{3846BDF2-B56A-40BB-A204-BED0463F559E}" destId="{07F2432D-F4C2-4A06-AAEE-537DD8C25A93}" srcOrd="3" destOrd="0" presId="urn:microsoft.com/office/officeart/2005/8/layout/radial3"/>
    <dgm:cxn modelId="{496FC955-CA36-4BDD-B0E9-3A4404236C3B}" type="presParOf" srcId="{3846BDF2-B56A-40BB-A204-BED0463F559E}" destId="{10D981CD-8D97-480C-A0CD-2621138D33CF}" srcOrd="4" destOrd="0" presId="urn:microsoft.com/office/officeart/2005/8/layout/radial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241F5B4-BFB2-47E5-B631-471B400CF6BB}">
      <dsp:nvSpPr>
        <dsp:cNvPr id="0" name=""/>
        <dsp:cNvSpPr/>
      </dsp:nvSpPr>
      <dsp:spPr>
        <a:xfrm>
          <a:off x="0" y="642422"/>
          <a:ext cx="8128000" cy="109511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smtClean="0"/>
            <a:t>Phase 1</a:t>
          </a:r>
        </a:p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- </a:t>
          </a:r>
          <a:r>
            <a:rPr lang="en-US" sz="2400" kern="1200" dirty="0"/>
            <a:t>Path of propagation of cyber risk in a supply chain network</a:t>
          </a:r>
        </a:p>
      </dsp:txBody>
      <dsp:txXfrm>
        <a:off x="53459" y="695881"/>
        <a:ext cx="8021082" cy="988201"/>
      </dsp:txXfrm>
    </dsp:sp>
    <dsp:sp modelId="{2686EDDC-831E-4792-AEF9-534E6DA89E7F}">
      <dsp:nvSpPr>
        <dsp:cNvPr id="0" name=""/>
        <dsp:cNvSpPr/>
      </dsp:nvSpPr>
      <dsp:spPr>
        <a:xfrm>
          <a:off x="0" y="1764333"/>
          <a:ext cx="8128000" cy="3974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8064" tIns="30480" rIns="170688" bIns="30480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endParaRPr lang="en-US" sz="1900" kern="1200" dirty="0"/>
        </a:p>
      </dsp:txBody>
      <dsp:txXfrm>
        <a:off x="0" y="1764333"/>
        <a:ext cx="8128000" cy="397440"/>
      </dsp:txXfrm>
    </dsp:sp>
    <dsp:sp modelId="{49E56F03-C1B9-46AF-B936-A794F90049FF}">
      <dsp:nvSpPr>
        <dsp:cNvPr id="0" name=""/>
        <dsp:cNvSpPr/>
      </dsp:nvSpPr>
      <dsp:spPr>
        <a:xfrm>
          <a:off x="0" y="2161773"/>
          <a:ext cx="8128000" cy="109511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/>
            <a:t>Phase 2</a:t>
          </a:r>
        </a:p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/>
            <a:t>-Identify communities in a network of industries</a:t>
          </a:r>
        </a:p>
      </dsp:txBody>
      <dsp:txXfrm>
        <a:off x="53459" y="2215232"/>
        <a:ext cx="8021082" cy="988201"/>
      </dsp:txXfrm>
    </dsp:sp>
    <dsp:sp modelId="{5D2956A3-8A58-41E6-B971-FB5ABBE8D076}">
      <dsp:nvSpPr>
        <dsp:cNvPr id="0" name=""/>
        <dsp:cNvSpPr/>
      </dsp:nvSpPr>
      <dsp:spPr>
        <a:xfrm>
          <a:off x="0" y="3256893"/>
          <a:ext cx="8128000" cy="3974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8064" tIns="30480" rIns="170688" bIns="30480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endParaRPr lang="en-US" sz="1900" kern="1200" dirty="0"/>
        </a:p>
      </dsp:txBody>
      <dsp:txXfrm>
        <a:off x="0" y="3256893"/>
        <a:ext cx="8128000" cy="397440"/>
      </dsp:txXfrm>
    </dsp:sp>
    <dsp:sp modelId="{A39F3C20-3D3B-5640-8C5B-5A75FC5616B7}">
      <dsp:nvSpPr>
        <dsp:cNvPr id="0" name=""/>
        <dsp:cNvSpPr/>
      </dsp:nvSpPr>
      <dsp:spPr>
        <a:xfrm>
          <a:off x="0" y="3627542"/>
          <a:ext cx="8128000" cy="109511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/>
            <a:t>Phase </a:t>
          </a:r>
          <a:r>
            <a:rPr lang="en-US" sz="2400" kern="1200" dirty="0" smtClean="0"/>
            <a:t>3</a:t>
          </a:r>
          <a:endParaRPr lang="en-US" sz="2400" kern="1200" dirty="0"/>
        </a:p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/>
            <a:t>- </a:t>
          </a:r>
          <a:r>
            <a:rPr lang="en-US" sz="2400" kern="1200" dirty="0" smtClean="0"/>
            <a:t>Identify inter-dependencies in industries</a:t>
          </a:r>
          <a:r>
            <a:rPr lang="en-US" sz="2400" kern="1200" baseline="0" dirty="0" smtClean="0"/>
            <a:t> that are co-located</a:t>
          </a:r>
          <a:endParaRPr lang="en-US" sz="2400" kern="1200" dirty="0"/>
        </a:p>
      </dsp:txBody>
      <dsp:txXfrm>
        <a:off x="53459" y="3681001"/>
        <a:ext cx="8021082" cy="98820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82EDBE-6AEB-4408-9AC1-7BA41C4BCA99}">
      <dsp:nvSpPr>
        <dsp:cNvPr id="0" name=""/>
        <dsp:cNvSpPr/>
      </dsp:nvSpPr>
      <dsp:spPr>
        <a:xfrm>
          <a:off x="2561166" y="1206500"/>
          <a:ext cx="3005666" cy="3005666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b="1" u="sng" kern="1200" dirty="0">
              <a:solidFill>
                <a:schemeClr val="bg1"/>
              </a:solidFill>
            </a:rPr>
            <a:t>TYPES </a:t>
          </a:r>
        </a:p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b="1" u="sng" kern="1200" dirty="0">
              <a:solidFill>
                <a:schemeClr val="bg1"/>
              </a:solidFill>
            </a:rPr>
            <a:t>OF ALGORITHMS</a:t>
          </a:r>
        </a:p>
      </dsp:txBody>
      <dsp:txXfrm>
        <a:off x="3001336" y="1646670"/>
        <a:ext cx="2125326" cy="2125326"/>
      </dsp:txXfrm>
    </dsp:sp>
    <dsp:sp modelId="{8E4D69F0-F9B6-48B8-82A2-62AD65A7410E}">
      <dsp:nvSpPr>
        <dsp:cNvPr id="0" name=""/>
        <dsp:cNvSpPr/>
      </dsp:nvSpPr>
      <dsp:spPr>
        <a:xfrm>
          <a:off x="3339095" y="0"/>
          <a:ext cx="1502833" cy="1502833"/>
        </a:xfrm>
        <a:prstGeom prst="ellipse">
          <a:avLst/>
        </a:prstGeom>
        <a:solidFill>
          <a:schemeClr val="bg1">
            <a:alpha val="50000"/>
          </a:schemeClr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b="1" kern="1200" dirty="0">
              <a:solidFill>
                <a:schemeClr val="tx1"/>
              </a:solidFill>
            </a:rPr>
            <a:t>Based on SHORT RANDOM WALKS</a:t>
          </a:r>
        </a:p>
      </dsp:txBody>
      <dsp:txXfrm>
        <a:off x="3559180" y="220085"/>
        <a:ext cx="1062663" cy="1062663"/>
      </dsp:txXfrm>
    </dsp:sp>
    <dsp:sp modelId="{674ED7FA-2314-4D8F-B0A5-E4F751580C6F}">
      <dsp:nvSpPr>
        <dsp:cNvPr id="0" name=""/>
        <dsp:cNvSpPr/>
      </dsp:nvSpPr>
      <dsp:spPr>
        <a:xfrm>
          <a:off x="5269963" y="1957916"/>
          <a:ext cx="1502833" cy="1502833"/>
        </a:xfrm>
        <a:prstGeom prst="ellipse">
          <a:avLst/>
        </a:prstGeom>
        <a:solidFill>
          <a:schemeClr val="bg1">
            <a:alpha val="50000"/>
          </a:schemeClr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b="1" kern="1200" dirty="0">
              <a:solidFill>
                <a:schemeClr val="tx1"/>
              </a:solidFill>
            </a:rPr>
            <a:t>Based on HIERARCHIAL DECOMPOSITION</a:t>
          </a:r>
        </a:p>
      </dsp:txBody>
      <dsp:txXfrm>
        <a:off x="5490048" y="2178001"/>
        <a:ext cx="1062663" cy="1062663"/>
      </dsp:txXfrm>
    </dsp:sp>
    <dsp:sp modelId="{07F2432D-F4C2-4A06-AAEE-537DD8C25A93}">
      <dsp:nvSpPr>
        <dsp:cNvPr id="0" name=""/>
        <dsp:cNvSpPr/>
      </dsp:nvSpPr>
      <dsp:spPr>
        <a:xfrm>
          <a:off x="3312583" y="3915825"/>
          <a:ext cx="1502833" cy="1502833"/>
        </a:xfrm>
        <a:prstGeom prst="ellipse">
          <a:avLst/>
        </a:prstGeom>
        <a:solidFill>
          <a:schemeClr val="bg1">
            <a:alpha val="50000"/>
          </a:schemeClr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b="1" kern="1200" dirty="0">
              <a:solidFill>
                <a:schemeClr val="tx1"/>
              </a:solidFill>
            </a:rPr>
            <a:t>Based on INFORMATION THEORETIC PRINCIPLES</a:t>
          </a:r>
        </a:p>
      </dsp:txBody>
      <dsp:txXfrm>
        <a:off x="3532668" y="4135910"/>
        <a:ext cx="1062663" cy="1062663"/>
      </dsp:txXfrm>
    </dsp:sp>
    <dsp:sp modelId="{10D981CD-8D97-480C-A0CD-2621138D33CF}">
      <dsp:nvSpPr>
        <dsp:cNvPr id="0" name=""/>
        <dsp:cNvSpPr/>
      </dsp:nvSpPr>
      <dsp:spPr>
        <a:xfrm>
          <a:off x="1355202" y="1957916"/>
          <a:ext cx="1502833" cy="1502833"/>
        </a:xfrm>
        <a:prstGeom prst="ellipse">
          <a:avLst/>
        </a:prstGeom>
        <a:solidFill>
          <a:srgbClr val="FFC000">
            <a:alpha val="50000"/>
          </a:srgbClr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b="1" kern="1200" dirty="0"/>
            <a:t>Based on STATISTICAL MECHANICS</a:t>
          </a:r>
        </a:p>
      </dsp:txBody>
      <dsp:txXfrm>
        <a:off x="1575287" y="2178001"/>
        <a:ext cx="1062663" cy="106266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3">
  <dgm:title val=""/>
  <dgm:desc val=""/>
  <dgm:catLst>
    <dgm:cat type="relationship" pri="31000"/>
    <dgm:cat type="cycle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/>
    <dgm:ruleLst/>
    <dgm:layoutNode name="radial">
      <dgm:varLst>
        <dgm:animLvl val="ctr"/>
      </dgm:varLst>
      <dgm:choose name="Name0">
        <dgm:if name="Name1" func="var" arg="dir" op="equ" val="norm">
          <dgm:choose name="Name2">
            <dgm:if name="Name3" axis="ch ch" ptType="node node" st="1 1" cnt="1 0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else name="Name4">
              <dgm:alg type="cycle">
                <dgm:param type="stAng" val="0"/>
                <dgm:param type="spanAng" val="360"/>
                <dgm:param type="ctrShpMap" val="fNode"/>
              </dgm:alg>
            </dgm:else>
          </dgm:choose>
        </dgm:if>
        <dgm:else name="Name5">
          <dgm:alg type="cycle">
            <dgm:param type="stAng" val="0"/>
            <dgm:param type="spanAng" val="-360"/>
            <dgm:param type="ctrShpMap" val="fNode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enterShape" refType="w"/>
        <dgm:constr type="h" for="ch" forName="centerShape" refType="h"/>
        <dgm:constr type="w" for="ch" forName="node" refType="w" fact="0.5"/>
        <dgm:constr type="h" for="ch" forName="node" refType="h" fact="0.5"/>
        <dgm:constr type="sp" refType="w" refFor="ch" refForName="node" fact="-0.2"/>
        <dgm:constr type="sibSp" refType="w" refFor="ch" refForName="node" fact="-0.2"/>
        <dgm:constr type="primFontSz" for="ch" forName="centerShape" val="65"/>
        <dgm:constr type="primFontSz" for="des" forName="node" val="65"/>
        <dgm:constr type="primFontSz" for="ch" forName="node" refType="primFontSz" refFor="ch" refForName="centerShape" op="lte"/>
      </dgm:constrLst>
      <dgm:ruleLst/>
      <dgm:forEach name="Name6" axis="ch" ptType="node" cnt="1">
        <dgm:layoutNode name="centerShape" styleLbl="vennNode1"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7" axis="ch" ptType="node">
          <dgm:layoutNode name="node" styleLbl="venn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69664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6225C2-A09A-F54F-B8FA-3F0FDC9DC733}" type="datetimeFigureOut">
              <a:rPr lang="en-US" smtClean="0"/>
              <a:t>8/24/17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62058-E95F-2348-A1F2-50CAC26BBA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4415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6225C2-A09A-F54F-B8FA-3F0FDC9DC733}" type="datetimeFigureOut">
              <a:rPr lang="en-US" smtClean="0"/>
              <a:t>8/24/17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62058-E95F-2348-A1F2-50CAC26BBA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5006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6225C2-A09A-F54F-B8FA-3F0FDC9DC733}" type="datetimeFigureOut">
              <a:rPr lang="en-US" smtClean="0"/>
              <a:t>8/24/17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62058-E95F-2348-A1F2-50CAC26BBA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3965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6225C2-A09A-F54F-B8FA-3F0FDC9DC733}" type="datetimeFigureOut">
              <a:rPr lang="en-US" smtClean="0"/>
              <a:t>8/24/17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62058-E95F-2348-A1F2-50CAC26BBA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430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6225C2-A09A-F54F-B8FA-3F0FDC9DC733}" type="datetimeFigureOut">
              <a:rPr lang="en-US" smtClean="0"/>
              <a:t>8/24/17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62058-E95F-2348-A1F2-50CAC26BBA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9757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6225C2-A09A-F54F-B8FA-3F0FDC9DC733}" type="datetimeFigureOut">
              <a:rPr lang="en-US" smtClean="0"/>
              <a:t>8/24/17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62058-E95F-2348-A1F2-50CAC26BBA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1557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6225C2-A09A-F54F-B8FA-3F0FDC9DC733}" type="datetimeFigureOut">
              <a:rPr lang="en-US" smtClean="0"/>
              <a:t>8/24/17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62058-E95F-2348-A1F2-50CAC26BBA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8334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6225C2-A09A-F54F-B8FA-3F0FDC9DC733}" type="datetimeFigureOut">
              <a:rPr lang="en-US" smtClean="0"/>
              <a:t>8/24/17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62058-E95F-2348-A1F2-50CAC26BBA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5102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6225C2-A09A-F54F-B8FA-3F0FDC9DC733}" type="datetimeFigureOut">
              <a:rPr lang="en-US" smtClean="0"/>
              <a:t>8/24/17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62058-E95F-2348-A1F2-50CAC26BBA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5025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6225C2-A09A-F54F-B8FA-3F0FDC9DC733}" type="datetimeFigureOut">
              <a:rPr lang="en-US" smtClean="0"/>
              <a:t>8/24/17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62058-E95F-2348-A1F2-50CAC26BBA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4339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6225C2-A09A-F54F-B8FA-3F0FDC9DC733}" type="datetimeFigureOut">
              <a:rPr lang="en-US" smtClean="0"/>
              <a:t>8/24/17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62058-E95F-2348-A1F2-50CAC26BBA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0065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6225C2-A09A-F54F-B8FA-3F0FDC9DC733}" type="datetimeFigureOut">
              <a:rPr lang="en-US" smtClean="0"/>
              <a:t>8/24/17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A62058-E95F-2348-A1F2-50CAC26BBA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4369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7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2" Type="http://schemas.openxmlformats.org/officeDocument/2006/relationships/diagramData" Target="../diagrams/data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image" Target="../media/image7.png"/><Relationship Id="rId1" Type="http://schemas.openxmlformats.org/officeDocument/2006/relationships/video" Target="NULL" TargetMode="External"/><Relationship Id="rId2" Type="http://schemas.microsoft.com/office/2007/relationships/media" Target="../media/media1.mp4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1" Type="http://schemas.openxmlformats.org/officeDocument/2006/relationships/slideLayout" Target="../slideLayouts/slideLayout1.xml"/><Relationship Id="rId2" Type="http://schemas.openxmlformats.org/officeDocument/2006/relationships/diagramData" Target="../diagrams/data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FilmGrain/>
                    </a14:imgEffect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1159" y="421619"/>
            <a:ext cx="4969824" cy="504657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318306" y="1744878"/>
            <a:ext cx="6749002" cy="255454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0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NETWORK</a:t>
            </a:r>
          </a:p>
          <a:p>
            <a:pPr algn="ctr"/>
            <a:r>
              <a:rPr lang="en-US" sz="80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ANALYSIS</a:t>
            </a:r>
            <a:endParaRPr lang="en-US" sz="80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30670" y="5730432"/>
            <a:ext cx="118613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</a:t>
            </a:r>
            <a:r>
              <a:rPr lang="en-US" b="1" dirty="0"/>
              <a:t>Swathi Yemmanur</a:t>
            </a:r>
            <a:r>
              <a:rPr lang="en-US" dirty="0"/>
              <a:t>, Data Scientist, Advanced Analytics</a:t>
            </a:r>
          </a:p>
          <a:p>
            <a:r>
              <a:rPr lang="en-US" b="1" dirty="0"/>
              <a:t> Laavanya Ganesh</a:t>
            </a:r>
            <a:r>
              <a:rPr lang="en-US" dirty="0"/>
              <a:t>; 2017 Advanced Analytical Services Summer Intern,  Predictive Analytics</a:t>
            </a:r>
          </a:p>
        </p:txBody>
      </p:sp>
    </p:spTree>
    <p:extLst>
      <p:ext uri="{BB962C8B-B14F-4D97-AF65-F5344CB8AC3E}">
        <p14:creationId xmlns:p14="http://schemas.microsoft.com/office/powerpoint/2010/main" val="8933518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899758"/>
              </p:ext>
            </p:extLst>
          </p:nvPr>
        </p:nvGraphicFramePr>
        <p:xfrm>
          <a:off x="212027" y="5954275"/>
          <a:ext cx="9713850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18975">
                  <a:extLst>
                    <a:ext uri="{9D8B030D-6E8A-4147-A177-3AD203B41FA5}">
                      <a16:colId xmlns:a16="http://schemas.microsoft.com/office/drawing/2014/main" xmlns="" val="530984366"/>
                    </a:ext>
                  </a:extLst>
                </a:gridCol>
                <a:gridCol w="1618975">
                  <a:extLst>
                    <a:ext uri="{9D8B030D-6E8A-4147-A177-3AD203B41FA5}">
                      <a16:colId xmlns:a16="http://schemas.microsoft.com/office/drawing/2014/main" xmlns="" val="1773658351"/>
                    </a:ext>
                  </a:extLst>
                </a:gridCol>
                <a:gridCol w="1618975">
                  <a:extLst>
                    <a:ext uri="{9D8B030D-6E8A-4147-A177-3AD203B41FA5}">
                      <a16:colId xmlns:a16="http://schemas.microsoft.com/office/drawing/2014/main" xmlns="" val="2173115127"/>
                    </a:ext>
                  </a:extLst>
                </a:gridCol>
                <a:gridCol w="1618975">
                  <a:extLst>
                    <a:ext uri="{9D8B030D-6E8A-4147-A177-3AD203B41FA5}">
                      <a16:colId xmlns:a16="http://schemas.microsoft.com/office/drawing/2014/main" xmlns="" val="3577536416"/>
                    </a:ext>
                  </a:extLst>
                </a:gridCol>
                <a:gridCol w="1618975">
                  <a:extLst>
                    <a:ext uri="{9D8B030D-6E8A-4147-A177-3AD203B41FA5}">
                      <a16:colId xmlns:a16="http://schemas.microsoft.com/office/drawing/2014/main" xmlns="" val="1026562163"/>
                    </a:ext>
                  </a:extLst>
                </a:gridCol>
                <a:gridCol w="1618975">
                  <a:extLst>
                    <a:ext uri="{9D8B030D-6E8A-4147-A177-3AD203B41FA5}">
                      <a16:colId xmlns:a16="http://schemas.microsoft.com/office/drawing/2014/main" xmlns="" val="3493879233"/>
                    </a:ext>
                  </a:extLst>
                </a:gridCol>
              </a:tblGrid>
              <a:tr h="28212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MEMBERSHIP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9008850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COUNT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293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247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166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146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605735835"/>
                  </a:ext>
                </a:extLst>
              </a:tr>
            </a:tbl>
          </a:graphicData>
        </a:graphic>
      </p:graphicFrame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1628" y="228272"/>
            <a:ext cx="8572736" cy="497185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/>
          <a:srcRect l="32280" t="43966" r="34318" b="7211"/>
          <a:stretch/>
        </p:blipFill>
        <p:spPr>
          <a:xfrm>
            <a:off x="9238364" y="3545610"/>
            <a:ext cx="2953636" cy="219581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4"/>
          <a:srcRect l="35493" t="261" r="26537" b="37608"/>
          <a:stretch/>
        </p:blipFill>
        <p:spPr>
          <a:xfrm>
            <a:off x="118633" y="228272"/>
            <a:ext cx="2810718" cy="272994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204925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8000333"/>
              </p:ext>
            </p:extLst>
          </p:nvPr>
        </p:nvGraphicFramePr>
        <p:xfrm>
          <a:off x="76524" y="288703"/>
          <a:ext cx="12115474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39024">
                  <a:extLst>
                    <a:ext uri="{9D8B030D-6E8A-4147-A177-3AD203B41FA5}">
                      <a16:colId xmlns:a16="http://schemas.microsoft.com/office/drawing/2014/main" xmlns="" val="220134613"/>
                    </a:ext>
                  </a:extLst>
                </a:gridCol>
                <a:gridCol w="437322">
                  <a:extLst>
                    <a:ext uri="{9D8B030D-6E8A-4147-A177-3AD203B41FA5}">
                      <a16:colId xmlns:a16="http://schemas.microsoft.com/office/drawing/2014/main" xmlns="" val="1518534720"/>
                    </a:ext>
                  </a:extLst>
                </a:gridCol>
                <a:gridCol w="419827">
                  <a:extLst>
                    <a:ext uri="{9D8B030D-6E8A-4147-A177-3AD203B41FA5}">
                      <a16:colId xmlns:a16="http://schemas.microsoft.com/office/drawing/2014/main" xmlns="" val="2346061432"/>
                    </a:ext>
                  </a:extLst>
                </a:gridCol>
                <a:gridCol w="865391">
                  <a:extLst>
                    <a:ext uri="{9D8B030D-6E8A-4147-A177-3AD203B41FA5}">
                      <a16:colId xmlns:a16="http://schemas.microsoft.com/office/drawing/2014/main" xmlns="" val="4206460371"/>
                    </a:ext>
                  </a:extLst>
                </a:gridCol>
                <a:gridCol w="865391">
                  <a:extLst>
                    <a:ext uri="{9D8B030D-6E8A-4147-A177-3AD203B41FA5}">
                      <a16:colId xmlns:a16="http://schemas.microsoft.com/office/drawing/2014/main" xmlns="" val="2329576056"/>
                    </a:ext>
                  </a:extLst>
                </a:gridCol>
                <a:gridCol w="865391">
                  <a:extLst>
                    <a:ext uri="{9D8B030D-6E8A-4147-A177-3AD203B41FA5}">
                      <a16:colId xmlns:a16="http://schemas.microsoft.com/office/drawing/2014/main" xmlns="" val="1677542767"/>
                    </a:ext>
                  </a:extLst>
                </a:gridCol>
                <a:gridCol w="865391">
                  <a:extLst>
                    <a:ext uri="{9D8B030D-6E8A-4147-A177-3AD203B41FA5}">
                      <a16:colId xmlns:a16="http://schemas.microsoft.com/office/drawing/2014/main" xmlns="" val="82170468"/>
                    </a:ext>
                  </a:extLst>
                </a:gridCol>
                <a:gridCol w="865391">
                  <a:extLst>
                    <a:ext uri="{9D8B030D-6E8A-4147-A177-3AD203B41FA5}">
                      <a16:colId xmlns:a16="http://schemas.microsoft.com/office/drawing/2014/main" xmlns="" val="2744212656"/>
                    </a:ext>
                  </a:extLst>
                </a:gridCol>
                <a:gridCol w="865391">
                  <a:extLst>
                    <a:ext uri="{9D8B030D-6E8A-4147-A177-3AD203B41FA5}">
                      <a16:colId xmlns:a16="http://schemas.microsoft.com/office/drawing/2014/main" xmlns="" val="3346063436"/>
                    </a:ext>
                  </a:extLst>
                </a:gridCol>
                <a:gridCol w="865391">
                  <a:extLst>
                    <a:ext uri="{9D8B030D-6E8A-4147-A177-3AD203B41FA5}">
                      <a16:colId xmlns:a16="http://schemas.microsoft.com/office/drawing/2014/main" xmlns="" val="1285379583"/>
                    </a:ext>
                  </a:extLst>
                </a:gridCol>
                <a:gridCol w="865391">
                  <a:extLst>
                    <a:ext uri="{9D8B030D-6E8A-4147-A177-3AD203B41FA5}">
                      <a16:colId xmlns:a16="http://schemas.microsoft.com/office/drawing/2014/main" xmlns="" val="4210952208"/>
                    </a:ext>
                  </a:extLst>
                </a:gridCol>
                <a:gridCol w="865391">
                  <a:extLst>
                    <a:ext uri="{9D8B030D-6E8A-4147-A177-3AD203B41FA5}">
                      <a16:colId xmlns:a16="http://schemas.microsoft.com/office/drawing/2014/main" xmlns="" val="1852848629"/>
                    </a:ext>
                  </a:extLst>
                </a:gridCol>
                <a:gridCol w="865391">
                  <a:extLst>
                    <a:ext uri="{9D8B030D-6E8A-4147-A177-3AD203B41FA5}">
                      <a16:colId xmlns:a16="http://schemas.microsoft.com/office/drawing/2014/main" xmlns="" val="204729628"/>
                    </a:ext>
                  </a:extLst>
                </a:gridCol>
                <a:gridCol w="865391">
                  <a:extLst>
                    <a:ext uri="{9D8B030D-6E8A-4147-A177-3AD203B41FA5}">
                      <a16:colId xmlns:a16="http://schemas.microsoft.com/office/drawing/2014/main" xmlns="" val="26651953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Subcomponents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121461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Frequency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89525786"/>
                  </a:ext>
                </a:extLst>
              </a:tr>
            </a:tbl>
          </a:graphicData>
        </a:graphic>
      </p:graphicFrame>
      <p:sp>
        <p:nvSpPr>
          <p:cNvPr id="12" name="Oval 11"/>
          <p:cNvSpPr/>
          <p:nvPr/>
        </p:nvSpPr>
        <p:spPr>
          <a:xfrm>
            <a:off x="11463131" y="92766"/>
            <a:ext cx="622852" cy="171564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5115341" y="1462326"/>
            <a:ext cx="6970642" cy="5217477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b="1" u="sng" dirty="0"/>
          </a:p>
          <a:p>
            <a:endParaRPr lang="en-US" b="1" u="sng" dirty="0"/>
          </a:p>
          <a:p>
            <a:endParaRPr lang="en-US" b="1" u="sng" dirty="0"/>
          </a:p>
          <a:p>
            <a:pPr algn="ctr"/>
            <a:r>
              <a:rPr lang="en-US" b="1" u="sng" dirty="0"/>
              <a:t>Members in one of the 8 communities with 14 nodes each:</a:t>
            </a:r>
          </a:p>
          <a:p>
            <a:pPr algn="ctr"/>
            <a:r>
              <a:rPr lang="en-US" dirty="0" err="1"/>
              <a:t>nonresidental</a:t>
            </a:r>
            <a:r>
              <a:rPr lang="en-US" dirty="0"/>
              <a:t>-building-operators</a:t>
            </a:r>
          </a:p>
          <a:p>
            <a:pPr algn="ctr"/>
            <a:r>
              <a:rPr lang="en-US" dirty="0"/>
              <a:t>executive-offices</a:t>
            </a:r>
          </a:p>
          <a:p>
            <a:pPr algn="ctr"/>
            <a:r>
              <a:rPr lang="en-US" dirty="0"/>
              <a:t>electronic-computers</a:t>
            </a:r>
          </a:p>
          <a:p>
            <a:pPr algn="ctr"/>
            <a:r>
              <a:rPr lang="en-US" dirty="0"/>
              <a:t>telephone-communication-except-radio</a:t>
            </a:r>
          </a:p>
          <a:p>
            <a:pPr algn="ctr"/>
            <a:r>
              <a:rPr lang="en-US" dirty="0"/>
              <a:t>lumber-and-other-building-materials</a:t>
            </a:r>
          </a:p>
          <a:p>
            <a:pPr algn="ctr"/>
            <a:r>
              <a:rPr lang="en-US" dirty="0"/>
              <a:t>real-estate-agents-and-managers </a:t>
            </a:r>
          </a:p>
          <a:p>
            <a:pPr algn="ctr"/>
            <a:r>
              <a:rPr lang="en-US" dirty="0"/>
              <a:t>nonresidential-construction—</a:t>
            </a:r>
            <a:r>
              <a:rPr lang="en-US" dirty="0" err="1"/>
              <a:t>nec</a:t>
            </a:r>
            <a:r>
              <a:rPr lang="en-US" dirty="0"/>
              <a:t> </a:t>
            </a:r>
          </a:p>
          <a:p>
            <a:pPr algn="ctr"/>
            <a:r>
              <a:rPr lang="en-US" dirty="0"/>
              <a:t>business-services—</a:t>
            </a:r>
            <a:r>
              <a:rPr lang="en-US" dirty="0" err="1"/>
              <a:t>nec</a:t>
            </a:r>
            <a:endParaRPr lang="en-US" dirty="0"/>
          </a:p>
          <a:p>
            <a:pPr algn="ctr"/>
            <a:r>
              <a:rPr lang="en-US" dirty="0"/>
              <a:t>commercial-printing--lithographic</a:t>
            </a:r>
          </a:p>
          <a:p>
            <a:pPr algn="ctr"/>
            <a:r>
              <a:rPr lang="en-US" dirty="0"/>
              <a:t>miscellaneous-business-credit</a:t>
            </a:r>
          </a:p>
          <a:p>
            <a:pPr algn="ctr"/>
            <a:r>
              <a:rPr lang="en-US" dirty="0"/>
              <a:t>radiotelephone-communication</a:t>
            </a:r>
          </a:p>
          <a:p>
            <a:pPr algn="ctr"/>
            <a:r>
              <a:rPr lang="en-US" dirty="0"/>
              <a:t>national-commercial-banks</a:t>
            </a:r>
          </a:p>
          <a:p>
            <a:pPr algn="ctr"/>
            <a:r>
              <a:rPr lang="en-US" dirty="0"/>
              <a:t>data-processing-and-preparation</a:t>
            </a:r>
          </a:p>
          <a:p>
            <a:pPr algn="ctr"/>
            <a:r>
              <a:rPr lang="en-US" dirty="0"/>
              <a:t>electric-services</a:t>
            </a:r>
          </a:p>
          <a:p>
            <a:pPr algn="ctr"/>
            <a:endParaRPr lang="en-US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484" y="2174011"/>
            <a:ext cx="5688252" cy="379410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866145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162" y="286477"/>
            <a:ext cx="9860152" cy="623014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516345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/>
          <p:cNvSpPr/>
          <p:nvPr/>
        </p:nvSpPr>
        <p:spPr>
          <a:xfrm>
            <a:off x="6291579" y="1936679"/>
            <a:ext cx="5251063" cy="3966539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u="sng" dirty="0"/>
              <a:t>Members in the community with 3 nodes:</a:t>
            </a:r>
          </a:p>
          <a:p>
            <a:endParaRPr lang="en-US" b="1" dirty="0"/>
          </a:p>
          <a:p>
            <a:r>
              <a:rPr lang="en-US" dirty="0"/>
              <a:t>diagnostic-substances</a:t>
            </a:r>
          </a:p>
          <a:p>
            <a:endParaRPr lang="en-US" dirty="0"/>
          </a:p>
          <a:p>
            <a:r>
              <a:rPr lang="en-US" dirty="0"/>
              <a:t>electrical-apparatus-and-equipment</a:t>
            </a:r>
          </a:p>
          <a:p>
            <a:endParaRPr lang="en-US" dirty="0"/>
          </a:p>
          <a:p>
            <a:r>
              <a:rPr lang="en-US" dirty="0"/>
              <a:t>brooms-and-brushes</a:t>
            </a:r>
          </a:p>
          <a:p>
            <a:pPr algn="ctr"/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3989640"/>
              </p:ext>
            </p:extLst>
          </p:nvPr>
        </p:nvGraphicFramePr>
        <p:xfrm>
          <a:off x="3988904" y="579747"/>
          <a:ext cx="326272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33141">
                  <a:extLst>
                    <a:ext uri="{9D8B030D-6E8A-4147-A177-3AD203B41FA5}">
                      <a16:colId xmlns:a16="http://schemas.microsoft.com/office/drawing/2014/main" xmlns="" val="220134613"/>
                    </a:ext>
                  </a:extLst>
                </a:gridCol>
                <a:gridCol w="704889">
                  <a:extLst>
                    <a:ext uri="{9D8B030D-6E8A-4147-A177-3AD203B41FA5}">
                      <a16:colId xmlns:a16="http://schemas.microsoft.com/office/drawing/2014/main" xmlns="" val="1518534720"/>
                    </a:ext>
                  </a:extLst>
                </a:gridCol>
                <a:gridCol w="724691">
                  <a:extLst>
                    <a:ext uri="{9D8B030D-6E8A-4147-A177-3AD203B41FA5}">
                      <a16:colId xmlns:a16="http://schemas.microsoft.com/office/drawing/2014/main" xmlns="" val="23460614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Subcomponents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121461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Frequency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89525786"/>
                  </a:ext>
                </a:extLst>
              </a:tr>
            </a:tbl>
          </a:graphicData>
        </a:graphic>
      </p:graphicFrame>
      <p:sp>
        <p:nvSpPr>
          <p:cNvPr id="4" name="Oval 3"/>
          <p:cNvSpPr/>
          <p:nvPr/>
        </p:nvSpPr>
        <p:spPr>
          <a:xfrm>
            <a:off x="6745357" y="238539"/>
            <a:ext cx="622852" cy="171564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203" y="1954182"/>
            <a:ext cx="6463154" cy="431097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60446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1636366"/>
              </p:ext>
            </p:extLst>
          </p:nvPr>
        </p:nvGraphicFramePr>
        <p:xfrm>
          <a:off x="132519" y="447578"/>
          <a:ext cx="1141293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89046">
                  <a:extLst>
                    <a:ext uri="{9D8B030D-6E8A-4147-A177-3AD203B41FA5}">
                      <a16:colId xmlns:a16="http://schemas.microsoft.com/office/drawing/2014/main" xmlns="" val="220134613"/>
                    </a:ext>
                  </a:extLst>
                </a:gridCol>
                <a:gridCol w="477078">
                  <a:extLst>
                    <a:ext uri="{9D8B030D-6E8A-4147-A177-3AD203B41FA5}">
                      <a16:colId xmlns:a16="http://schemas.microsoft.com/office/drawing/2014/main" xmlns="" val="151853472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xmlns="" val="2346061432"/>
                    </a:ext>
                  </a:extLst>
                </a:gridCol>
                <a:gridCol w="635945">
                  <a:extLst>
                    <a:ext uri="{9D8B030D-6E8A-4147-A177-3AD203B41FA5}">
                      <a16:colId xmlns:a16="http://schemas.microsoft.com/office/drawing/2014/main" xmlns="" val="4206460371"/>
                    </a:ext>
                  </a:extLst>
                </a:gridCol>
                <a:gridCol w="877918">
                  <a:extLst>
                    <a:ext uri="{9D8B030D-6E8A-4147-A177-3AD203B41FA5}">
                      <a16:colId xmlns:a16="http://schemas.microsoft.com/office/drawing/2014/main" xmlns="" val="2329576056"/>
                    </a:ext>
                  </a:extLst>
                </a:gridCol>
                <a:gridCol w="877918">
                  <a:extLst>
                    <a:ext uri="{9D8B030D-6E8A-4147-A177-3AD203B41FA5}">
                      <a16:colId xmlns:a16="http://schemas.microsoft.com/office/drawing/2014/main" xmlns="" val="1677542767"/>
                    </a:ext>
                  </a:extLst>
                </a:gridCol>
                <a:gridCol w="877918">
                  <a:extLst>
                    <a:ext uri="{9D8B030D-6E8A-4147-A177-3AD203B41FA5}">
                      <a16:colId xmlns:a16="http://schemas.microsoft.com/office/drawing/2014/main" xmlns="" val="82170468"/>
                    </a:ext>
                  </a:extLst>
                </a:gridCol>
                <a:gridCol w="877918">
                  <a:extLst>
                    <a:ext uri="{9D8B030D-6E8A-4147-A177-3AD203B41FA5}">
                      <a16:colId xmlns:a16="http://schemas.microsoft.com/office/drawing/2014/main" xmlns="" val="2744212656"/>
                    </a:ext>
                  </a:extLst>
                </a:gridCol>
                <a:gridCol w="877918">
                  <a:extLst>
                    <a:ext uri="{9D8B030D-6E8A-4147-A177-3AD203B41FA5}">
                      <a16:colId xmlns:a16="http://schemas.microsoft.com/office/drawing/2014/main" xmlns="" val="3346063436"/>
                    </a:ext>
                  </a:extLst>
                </a:gridCol>
                <a:gridCol w="877918">
                  <a:extLst>
                    <a:ext uri="{9D8B030D-6E8A-4147-A177-3AD203B41FA5}">
                      <a16:colId xmlns:a16="http://schemas.microsoft.com/office/drawing/2014/main" xmlns="" val="1285379583"/>
                    </a:ext>
                  </a:extLst>
                </a:gridCol>
                <a:gridCol w="877918">
                  <a:extLst>
                    <a:ext uri="{9D8B030D-6E8A-4147-A177-3AD203B41FA5}">
                      <a16:colId xmlns:a16="http://schemas.microsoft.com/office/drawing/2014/main" xmlns="" val="4210952208"/>
                    </a:ext>
                  </a:extLst>
                </a:gridCol>
                <a:gridCol w="877918">
                  <a:extLst>
                    <a:ext uri="{9D8B030D-6E8A-4147-A177-3AD203B41FA5}">
                      <a16:colId xmlns:a16="http://schemas.microsoft.com/office/drawing/2014/main" xmlns="" val="1852848629"/>
                    </a:ext>
                  </a:extLst>
                </a:gridCol>
                <a:gridCol w="877918">
                  <a:extLst>
                    <a:ext uri="{9D8B030D-6E8A-4147-A177-3AD203B41FA5}">
                      <a16:colId xmlns:a16="http://schemas.microsoft.com/office/drawing/2014/main" xmlns="" val="2047296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Subcomponents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121461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Frequency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169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180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226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89525786"/>
                  </a:ext>
                </a:extLst>
              </a:tr>
            </a:tbl>
          </a:graphicData>
        </a:graphic>
      </p:graphicFrame>
      <p:sp>
        <p:nvSpPr>
          <p:cNvPr id="4" name="Oval 3"/>
          <p:cNvSpPr/>
          <p:nvPr/>
        </p:nvSpPr>
        <p:spPr>
          <a:xfrm>
            <a:off x="10765686" y="92766"/>
            <a:ext cx="622852" cy="171564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5115341" y="1321781"/>
            <a:ext cx="6970642" cy="5389756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b="1" u="sng" dirty="0"/>
          </a:p>
          <a:p>
            <a:endParaRPr lang="en-US" b="1" u="sng" dirty="0"/>
          </a:p>
          <a:p>
            <a:endParaRPr lang="en-US" b="1" u="sng" dirty="0"/>
          </a:p>
          <a:p>
            <a:pPr algn="ctr"/>
            <a:r>
              <a:rPr lang="en-US" b="1" u="sng" dirty="0"/>
              <a:t>Members in one of the 17 communities with 13 nodes each: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current-carrying-wiring-devices</a:t>
            </a:r>
          </a:p>
          <a:p>
            <a:pPr algn="ctr"/>
            <a:r>
              <a:rPr lang="en-US" dirty="0"/>
              <a:t>trucking--except-local</a:t>
            </a:r>
          </a:p>
          <a:p>
            <a:pPr algn="ctr"/>
            <a:r>
              <a:rPr lang="en-US" dirty="0"/>
              <a:t>metals-service-centers-and-offices</a:t>
            </a:r>
          </a:p>
          <a:p>
            <a:pPr algn="ctr"/>
            <a:r>
              <a:rPr lang="en-US" dirty="0"/>
              <a:t>relays-and-industrial-controls</a:t>
            </a:r>
          </a:p>
          <a:p>
            <a:pPr algn="ctr"/>
            <a:r>
              <a:rPr lang="en-US" dirty="0"/>
              <a:t>plastics-products—</a:t>
            </a:r>
            <a:r>
              <a:rPr lang="en-US" dirty="0" err="1"/>
              <a:t>nec</a:t>
            </a:r>
            <a:endParaRPr lang="en-US" dirty="0"/>
          </a:p>
          <a:p>
            <a:pPr algn="ctr"/>
            <a:r>
              <a:rPr lang="en-US" dirty="0"/>
              <a:t>industrial-supplies</a:t>
            </a:r>
          </a:p>
          <a:p>
            <a:pPr algn="ctr"/>
            <a:r>
              <a:rPr lang="en-US" dirty="0"/>
              <a:t>  aircraft-engines-and-engine-parts</a:t>
            </a:r>
          </a:p>
          <a:p>
            <a:pPr algn="ctr"/>
            <a:r>
              <a:rPr lang="en-US" dirty="0"/>
              <a:t> electronic-parts-and-equipment—</a:t>
            </a:r>
            <a:r>
              <a:rPr lang="en-US" dirty="0" err="1"/>
              <a:t>nec</a:t>
            </a:r>
            <a:endParaRPr lang="en-US" dirty="0"/>
          </a:p>
          <a:p>
            <a:pPr algn="ctr"/>
            <a:r>
              <a:rPr lang="en-US" dirty="0"/>
              <a:t> industrial-machinery-and-equipment</a:t>
            </a:r>
          </a:p>
          <a:p>
            <a:pPr algn="ctr"/>
            <a:r>
              <a:rPr lang="en-US" dirty="0"/>
              <a:t> search-and-navigation-equipment</a:t>
            </a:r>
          </a:p>
          <a:p>
            <a:pPr algn="ctr"/>
            <a:r>
              <a:rPr lang="en-US" dirty="0"/>
              <a:t> electronic-components—</a:t>
            </a:r>
            <a:r>
              <a:rPr lang="en-US" dirty="0" err="1"/>
              <a:t>nec</a:t>
            </a:r>
            <a:endParaRPr lang="en-US" dirty="0"/>
          </a:p>
          <a:p>
            <a:pPr algn="ctr"/>
            <a:r>
              <a:rPr lang="en-US" dirty="0"/>
              <a:t> measuring-and-controlling-devices--</a:t>
            </a:r>
            <a:r>
              <a:rPr lang="en-US" dirty="0" err="1"/>
              <a:t>nec</a:t>
            </a:r>
            <a:r>
              <a:rPr lang="en-US" dirty="0"/>
              <a:t>  instruments-to-measure-electricity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898" y="2240362"/>
            <a:ext cx="5715223" cy="381209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573418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6067973"/>
              </p:ext>
            </p:extLst>
          </p:nvPr>
        </p:nvGraphicFramePr>
        <p:xfrm>
          <a:off x="306879" y="356312"/>
          <a:ext cx="687011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33956">
                  <a:extLst>
                    <a:ext uri="{9D8B030D-6E8A-4147-A177-3AD203B41FA5}">
                      <a16:colId xmlns:a16="http://schemas.microsoft.com/office/drawing/2014/main" xmlns="" val="220134613"/>
                    </a:ext>
                  </a:extLst>
                </a:gridCol>
                <a:gridCol w="450574">
                  <a:extLst>
                    <a:ext uri="{9D8B030D-6E8A-4147-A177-3AD203B41FA5}">
                      <a16:colId xmlns:a16="http://schemas.microsoft.com/office/drawing/2014/main" xmlns="" val="1518534720"/>
                    </a:ext>
                  </a:extLst>
                </a:gridCol>
                <a:gridCol w="503582">
                  <a:extLst>
                    <a:ext uri="{9D8B030D-6E8A-4147-A177-3AD203B41FA5}">
                      <a16:colId xmlns:a16="http://schemas.microsoft.com/office/drawing/2014/main" xmlns="" val="2346061432"/>
                    </a:ext>
                  </a:extLst>
                </a:gridCol>
                <a:gridCol w="746947">
                  <a:extLst>
                    <a:ext uri="{9D8B030D-6E8A-4147-A177-3AD203B41FA5}">
                      <a16:colId xmlns:a16="http://schemas.microsoft.com/office/drawing/2014/main" xmlns="" val="4206460371"/>
                    </a:ext>
                  </a:extLst>
                </a:gridCol>
                <a:gridCol w="858765">
                  <a:extLst>
                    <a:ext uri="{9D8B030D-6E8A-4147-A177-3AD203B41FA5}">
                      <a16:colId xmlns:a16="http://schemas.microsoft.com/office/drawing/2014/main" xmlns="" val="2329576056"/>
                    </a:ext>
                  </a:extLst>
                </a:gridCol>
                <a:gridCol w="858765">
                  <a:extLst>
                    <a:ext uri="{9D8B030D-6E8A-4147-A177-3AD203B41FA5}">
                      <a16:colId xmlns:a16="http://schemas.microsoft.com/office/drawing/2014/main" xmlns="" val="1677542767"/>
                    </a:ext>
                  </a:extLst>
                </a:gridCol>
                <a:gridCol w="858765">
                  <a:extLst>
                    <a:ext uri="{9D8B030D-6E8A-4147-A177-3AD203B41FA5}">
                      <a16:colId xmlns:a16="http://schemas.microsoft.com/office/drawing/2014/main" xmlns="" val="82170468"/>
                    </a:ext>
                  </a:extLst>
                </a:gridCol>
                <a:gridCol w="858765">
                  <a:extLst>
                    <a:ext uri="{9D8B030D-6E8A-4147-A177-3AD203B41FA5}">
                      <a16:colId xmlns:a16="http://schemas.microsoft.com/office/drawing/2014/main" xmlns="" val="27442126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Subcomponents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121461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Frequency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140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89525786"/>
                  </a:ext>
                </a:extLst>
              </a:tr>
            </a:tbl>
          </a:graphicData>
        </a:graphic>
      </p:graphicFrame>
      <p:sp>
        <p:nvSpPr>
          <p:cNvPr id="3" name="Oval 2"/>
          <p:cNvSpPr/>
          <p:nvPr/>
        </p:nvSpPr>
        <p:spPr>
          <a:xfrm>
            <a:off x="6400800" y="91269"/>
            <a:ext cx="622852" cy="171564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5115341" y="1520563"/>
            <a:ext cx="6970642" cy="5217477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b="1" u="sng" dirty="0"/>
          </a:p>
          <a:p>
            <a:endParaRPr lang="en-US" b="1" u="sng" dirty="0"/>
          </a:p>
          <a:p>
            <a:endParaRPr lang="en-US" b="1" u="sng" dirty="0"/>
          </a:p>
          <a:p>
            <a:pPr algn="ctr"/>
            <a:r>
              <a:rPr lang="en-US" b="1" u="sng" dirty="0"/>
              <a:t>Members in one of the 46 communities with 8 nodes each: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fuel-oil-dealers</a:t>
            </a:r>
          </a:p>
          <a:p>
            <a:pPr algn="ctr"/>
            <a:r>
              <a:rPr lang="en-US" dirty="0"/>
              <a:t>freight-transportation-arrangement</a:t>
            </a:r>
          </a:p>
          <a:p>
            <a:pPr algn="ctr"/>
            <a:r>
              <a:rPr lang="en-US" dirty="0"/>
              <a:t>groceries-and-related-products—</a:t>
            </a:r>
            <a:r>
              <a:rPr lang="en-US" dirty="0" err="1"/>
              <a:t>nec</a:t>
            </a:r>
            <a:endParaRPr lang="en-US" dirty="0"/>
          </a:p>
          <a:p>
            <a:pPr algn="ctr"/>
            <a:r>
              <a:rPr lang="en-US" dirty="0"/>
              <a:t>department-stores</a:t>
            </a:r>
          </a:p>
          <a:p>
            <a:pPr algn="ctr"/>
            <a:r>
              <a:rPr lang="en-US" dirty="0"/>
              <a:t>catalog-and-mail-order-houses</a:t>
            </a:r>
          </a:p>
          <a:p>
            <a:pPr algn="ctr"/>
            <a:r>
              <a:rPr lang="en-US" dirty="0"/>
              <a:t>flavoring-extracts-and-syrups—</a:t>
            </a:r>
            <a:r>
              <a:rPr lang="en-US" dirty="0" err="1"/>
              <a:t>nec</a:t>
            </a:r>
            <a:endParaRPr lang="en-US" dirty="0"/>
          </a:p>
          <a:p>
            <a:pPr algn="ctr"/>
            <a:r>
              <a:rPr lang="en-US" dirty="0"/>
              <a:t>auto-and-home-supply-stores</a:t>
            </a:r>
          </a:p>
          <a:p>
            <a:pPr algn="ctr"/>
            <a:r>
              <a:rPr lang="en-US" dirty="0"/>
              <a:t>eating-places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347" y="2108862"/>
            <a:ext cx="5828679" cy="388777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274676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2001501"/>
              </p:ext>
            </p:extLst>
          </p:nvPr>
        </p:nvGraphicFramePr>
        <p:xfrm>
          <a:off x="238541" y="354815"/>
          <a:ext cx="1053546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89042">
                  <a:extLst>
                    <a:ext uri="{9D8B030D-6E8A-4147-A177-3AD203B41FA5}">
                      <a16:colId xmlns:a16="http://schemas.microsoft.com/office/drawing/2014/main" xmlns="" val="220134613"/>
                    </a:ext>
                  </a:extLst>
                </a:gridCol>
                <a:gridCol w="424069">
                  <a:extLst>
                    <a:ext uri="{9D8B030D-6E8A-4147-A177-3AD203B41FA5}">
                      <a16:colId xmlns:a16="http://schemas.microsoft.com/office/drawing/2014/main" xmlns="" val="1518534720"/>
                    </a:ext>
                  </a:extLst>
                </a:gridCol>
                <a:gridCol w="420754">
                  <a:extLst>
                    <a:ext uri="{9D8B030D-6E8A-4147-A177-3AD203B41FA5}">
                      <a16:colId xmlns:a16="http://schemas.microsoft.com/office/drawing/2014/main" xmlns="" val="2346061432"/>
                    </a:ext>
                  </a:extLst>
                </a:gridCol>
                <a:gridCol w="877956">
                  <a:extLst>
                    <a:ext uri="{9D8B030D-6E8A-4147-A177-3AD203B41FA5}">
                      <a16:colId xmlns:a16="http://schemas.microsoft.com/office/drawing/2014/main" xmlns="" val="4206460371"/>
                    </a:ext>
                  </a:extLst>
                </a:gridCol>
                <a:gridCol w="877956">
                  <a:extLst>
                    <a:ext uri="{9D8B030D-6E8A-4147-A177-3AD203B41FA5}">
                      <a16:colId xmlns:a16="http://schemas.microsoft.com/office/drawing/2014/main" xmlns="" val="2329576056"/>
                    </a:ext>
                  </a:extLst>
                </a:gridCol>
                <a:gridCol w="877956">
                  <a:extLst>
                    <a:ext uri="{9D8B030D-6E8A-4147-A177-3AD203B41FA5}">
                      <a16:colId xmlns:a16="http://schemas.microsoft.com/office/drawing/2014/main" xmlns="" val="1677542767"/>
                    </a:ext>
                  </a:extLst>
                </a:gridCol>
                <a:gridCol w="877956">
                  <a:extLst>
                    <a:ext uri="{9D8B030D-6E8A-4147-A177-3AD203B41FA5}">
                      <a16:colId xmlns:a16="http://schemas.microsoft.com/office/drawing/2014/main" xmlns="" val="82170468"/>
                    </a:ext>
                  </a:extLst>
                </a:gridCol>
                <a:gridCol w="877956">
                  <a:extLst>
                    <a:ext uri="{9D8B030D-6E8A-4147-A177-3AD203B41FA5}">
                      <a16:colId xmlns:a16="http://schemas.microsoft.com/office/drawing/2014/main" xmlns="" val="2744212656"/>
                    </a:ext>
                  </a:extLst>
                </a:gridCol>
                <a:gridCol w="877956">
                  <a:extLst>
                    <a:ext uri="{9D8B030D-6E8A-4147-A177-3AD203B41FA5}">
                      <a16:colId xmlns:a16="http://schemas.microsoft.com/office/drawing/2014/main" xmlns="" val="1720971125"/>
                    </a:ext>
                  </a:extLst>
                </a:gridCol>
                <a:gridCol w="877956">
                  <a:extLst>
                    <a:ext uri="{9D8B030D-6E8A-4147-A177-3AD203B41FA5}">
                      <a16:colId xmlns:a16="http://schemas.microsoft.com/office/drawing/2014/main" xmlns="" val="724085220"/>
                    </a:ext>
                  </a:extLst>
                </a:gridCol>
                <a:gridCol w="877956">
                  <a:extLst>
                    <a:ext uri="{9D8B030D-6E8A-4147-A177-3AD203B41FA5}">
                      <a16:colId xmlns:a16="http://schemas.microsoft.com/office/drawing/2014/main" xmlns="" val="3952547346"/>
                    </a:ext>
                  </a:extLst>
                </a:gridCol>
                <a:gridCol w="877956">
                  <a:extLst>
                    <a:ext uri="{9D8B030D-6E8A-4147-A177-3AD203B41FA5}">
                      <a16:colId xmlns:a16="http://schemas.microsoft.com/office/drawing/2014/main" xmlns="" val="61574699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Subcomponents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121461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Frequency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375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562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432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329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169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89525786"/>
                  </a:ext>
                </a:extLst>
              </a:tr>
            </a:tbl>
          </a:graphicData>
        </a:graphic>
      </p:graphicFrame>
      <p:sp>
        <p:nvSpPr>
          <p:cNvPr id="3" name="Oval 2"/>
          <p:cNvSpPr/>
          <p:nvPr/>
        </p:nvSpPr>
        <p:spPr>
          <a:xfrm>
            <a:off x="10045147" y="91269"/>
            <a:ext cx="622852" cy="171564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4929811" y="1520561"/>
            <a:ext cx="6970642" cy="5217477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b="1" u="sng" dirty="0"/>
          </a:p>
          <a:p>
            <a:endParaRPr lang="en-US" b="1" u="sng" dirty="0"/>
          </a:p>
          <a:p>
            <a:endParaRPr lang="en-US" b="1" u="sng" dirty="0"/>
          </a:p>
          <a:p>
            <a:pPr algn="ctr"/>
            <a:r>
              <a:rPr lang="en-US" b="1" u="sng" dirty="0"/>
              <a:t>Members in one of the 7 communities with 12 nodes each: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membership-organizations—</a:t>
            </a:r>
            <a:r>
              <a:rPr lang="en-US" dirty="0" err="1"/>
              <a:t>nec</a:t>
            </a:r>
            <a:endParaRPr lang="en-US" dirty="0"/>
          </a:p>
          <a:p>
            <a:pPr algn="ctr"/>
            <a:r>
              <a:rPr lang="en-US" dirty="0"/>
              <a:t> colleges-and-universities</a:t>
            </a:r>
          </a:p>
          <a:p>
            <a:pPr algn="ctr"/>
            <a:r>
              <a:rPr lang="en-US" dirty="0"/>
              <a:t>prepackaged-software</a:t>
            </a:r>
          </a:p>
          <a:p>
            <a:pPr algn="ctr"/>
            <a:r>
              <a:rPr lang="en-US" dirty="0"/>
              <a:t>life-insurance</a:t>
            </a:r>
          </a:p>
          <a:p>
            <a:pPr algn="ctr"/>
            <a:r>
              <a:rPr lang="en-US" dirty="0"/>
              <a:t>custom-computer-programming-services</a:t>
            </a:r>
          </a:p>
          <a:p>
            <a:pPr algn="ctr"/>
            <a:r>
              <a:rPr lang="en-US" dirty="0"/>
              <a:t>security-brokers-and-dealers</a:t>
            </a:r>
          </a:p>
          <a:p>
            <a:pPr algn="ctr"/>
            <a:r>
              <a:rPr lang="en-US" dirty="0"/>
              <a:t>computer-integrated-systems-design</a:t>
            </a:r>
          </a:p>
          <a:p>
            <a:pPr algn="ctr"/>
            <a:r>
              <a:rPr lang="en-US" dirty="0"/>
              <a:t>business-consulting—</a:t>
            </a:r>
            <a:r>
              <a:rPr lang="en-US" dirty="0" err="1"/>
              <a:t>nec</a:t>
            </a:r>
            <a:endParaRPr lang="en-US" dirty="0"/>
          </a:p>
          <a:p>
            <a:pPr algn="ctr"/>
            <a:r>
              <a:rPr lang="en-US" dirty="0"/>
              <a:t>book-publishing</a:t>
            </a:r>
          </a:p>
          <a:p>
            <a:pPr algn="ctr"/>
            <a:r>
              <a:rPr lang="en-US" dirty="0"/>
              <a:t>photographic-equipment-and-supplies</a:t>
            </a:r>
          </a:p>
          <a:p>
            <a:pPr algn="ctr"/>
            <a:r>
              <a:rPr lang="en-US" dirty="0"/>
              <a:t>stationery-stores</a:t>
            </a:r>
          </a:p>
          <a:p>
            <a:pPr algn="ctr"/>
            <a:r>
              <a:rPr lang="en-US" dirty="0"/>
              <a:t>signs-and-advertising-</a:t>
            </a:r>
            <a:r>
              <a:rPr lang="en-US" dirty="0" err="1"/>
              <a:t>speciliaties</a:t>
            </a:r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455" y="2213299"/>
            <a:ext cx="5745064" cy="383199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534101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63574"/>
            <a:ext cx="12192000" cy="326623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274546" y="2835026"/>
            <a:ext cx="6917454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0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7346368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2400" y="346364"/>
            <a:ext cx="1166552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800" b="1" dirty="0"/>
              <a:t>AS INTERCONNECTIVITY GROWS STRONGER IN THE WORLD OF TECHNOLOGY, </a:t>
            </a:r>
          </a:p>
          <a:p>
            <a:pPr lvl="0"/>
            <a:r>
              <a:rPr lang="en-US" sz="2800" b="1" dirty="0"/>
              <a:t>			SO DOES THE RISK ASSOCIATED WITH RELATIONSHIPS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9073" y="1504318"/>
            <a:ext cx="7032180" cy="485220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158599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251010681"/>
              </p:ext>
            </p:extLst>
          </p:nvPr>
        </p:nvGraphicFramePr>
        <p:xfrm>
          <a:off x="1873594" y="1439333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6597" y="226285"/>
            <a:ext cx="1089249" cy="123379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765847" y="226285"/>
            <a:ext cx="5432744" cy="12337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662384" y="359327"/>
            <a:ext cx="327666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ROADMAP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676597" y="226285"/>
            <a:ext cx="6521994" cy="12337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6421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4593" y="845253"/>
            <a:ext cx="9764488" cy="530616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859602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3583" y="424070"/>
            <a:ext cx="111715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SHORTEST PATHS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503583" y="1311965"/>
                <a:ext cx="11383617" cy="80500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Definition: sum of weights of constituent edges is minimized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Information Spreading Performance, Reachability Queries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Each shortest path- one transaction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Graph Traversal: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b="1" dirty="0"/>
                  <a:t>Unweighted graph – Breadth First Search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dirty="0"/>
                  <a:t>Non negative weighted graph- Dijkstra’s</a:t>
                </a:r>
              </a:p>
              <a:p>
                <a:pPr marL="342900" indent="-342900">
                  <a:buFont typeface="+mj-lt"/>
                  <a:buAutoNum type="arabicPeriod"/>
                </a:pPr>
                <a:endParaRPr lang="en-US" dirty="0"/>
              </a:p>
              <a:p>
                <a:r>
                  <a:rPr lang="en-US" dirty="0"/>
                  <a:t> </a:t>
                </a:r>
              </a:p>
              <a:p>
                <a:endParaRPr lang="en-US" altLang="en-US" b="1" dirty="0">
                  <a:solidFill>
                    <a:srgbClr val="111111"/>
                  </a:solidFill>
                  <a:latin typeface="Helvetica" panose="020B0604020202020204" pitchFamily="34" charset="0"/>
                </a:endParaRPr>
              </a:p>
              <a:p>
                <a:endParaRPr lang="en-US" altLang="en-US" b="1" dirty="0">
                  <a:solidFill>
                    <a:srgbClr val="111111"/>
                  </a:solidFill>
                  <a:latin typeface="Helvetica" panose="020B0604020202020204" pitchFamily="34" charset="0"/>
                </a:endParaRPr>
              </a:p>
              <a:p>
                <a:r>
                  <a:rPr lang="en-US" altLang="en-US" b="1" dirty="0">
                    <a:solidFill>
                      <a:srgbClr val="111111"/>
                    </a:solidFill>
                    <a:latin typeface="Helvetica" panose="020B0604020202020204" pitchFamily="34" charset="0"/>
                  </a:rPr>
                  <a:t>Path</a:t>
                </a:r>
                <a:r>
                  <a:rPr lang="en-US" altLang="en-US" dirty="0">
                    <a:solidFill>
                      <a:srgbClr val="111111"/>
                    </a:solidFill>
                    <a:latin typeface="Helvetica" panose="020B0604020202020204" pitchFamily="34" charset="0"/>
                  </a:rPr>
                  <a:t> in a network </a:t>
                </a:r>
                <a:r>
                  <a:rPr lang="en-US" altLang="en-US" sz="2000" dirty="0">
                    <a:solidFill>
                      <a:srgbClr val="0000FF"/>
                    </a:solidFill>
                    <a:latin typeface="NeoEulerMathJax_Main"/>
                  </a:rPr>
                  <a:t>G=(X,E)</a:t>
                </a:r>
                <a:r>
                  <a:rPr lang="en-US" altLang="en-US" dirty="0">
                    <a:solidFill>
                      <a:srgbClr val="111111"/>
                    </a:solidFill>
                    <a:latin typeface="Helvetica" panose="020B0604020202020204" pitchFamily="34" charset="0"/>
                  </a:rPr>
                  <a:t> is a sequence </a:t>
                </a:r>
                <a:r>
                  <a:rPr lang="en-US" altLang="en-US" sz="2000" dirty="0">
                    <a:solidFill>
                      <a:srgbClr val="0000FF"/>
                    </a:solidFill>
                    <a:latin typeface="NeoEulerMathJax_Main"/>
                  </a:rPr>
                  <a:t>p=(x</a:t>
                </a:r>
                <a:r>
                  <a:rPr lang="en-US" altLang="en-US" sz="1100" dirty="0">
                    <a:solidFill>
                      <a:srgbClr val="0000FF"/>
                    </a:solidFill>
                    <a:latin typeface="NeoEulerMathJax_Main"/>
                  </a:rPr>
                  <a:t>0</a:t>
                </a:r>
                <a:r>
                  <a:rPr lang="en-US" altLang="en-US" sz="2000" dirty="0">
                    <a:solidFill>
                      <a:srgbClr val="0000FF"/>
                    </a:solidFill>
                    <a:latin typeface="NeoEulerMathJax_Main"/>
                  </a:rPr>
                  <a:t>,x</a:t>
                </a:r>
                <a:r>
                  <a:rPr lang="en-US" altLang="en-US" sz="1100" dirty="0">
                    <a:solidFill>
                      <a:srgbClr val="0000FF"/>
                    </a:solidFill>
                    <a:latin typeface="NeoEulerMathJax_Main"/>
                  </a:rPr>
                  <a:t>1</a:t>
                </a:r>
                <a:r>
                  <a:rPr lang="en-US" altLang="en-US" sz="2000" dirty="0">
                    <a:solidFill>
                      <a:srgbClr val="0000FF"/>
                    </a:solidFill>
                    <a:latin typeface="NeoEulerMathJax_Main"/>
                  </a:rPr>
                  <a:t>,…,</a:t>
                </a:r>
                <a:r>
                  <a:rPr lang="en-US" altLang="en-US" sz="2000" dirty="0" err="1">
                    <a:solidFill>
                      <a:srgbClr val="0000FF"/>
                    </a:solidFill>
                    <a:latin typeface="NeoEulerMathJax_Main"/>
                  </a:rPr>
                  <a:t>x</a:t>
                </a:r>
                <a:r>
                  <a:rPr lang="en-US" altLang="en-US" sz="1100" dirty="0" err="1">
                    <a:solidFill>
                      <a:srgbClr val="0000FF"/>
                    </a:solidFill>
                    <a:latin typeface="NeoEulerMathJax_Main"/>
                  </a:rPr>
                  <a:t>k</a:t>
                </a:r>
                <a:r>
                  <a:rPr lang="en-US" altLang="en-US" sz="2000" dirty="0">
                    <a:solidFill>
                      <a:srgbClr val="0000FF"/>
                    </a:solidFill>
                    <a:latin typeface="NeoEulerMathJax_Main"/>
                  </a:rPr>
                  <a:t>)</a:t>
                </a:r>
                <a:r>
                  <a:rPr lang="en-US" altLang="en-US" dirty="0">
                    <a:solidFill>
                      <a:srgbClr val="111111"/>
                    </a:solidFill>
                    <a:latin typeface="Helvetica" panose="020B0604020202020204" pitchFamily="34" charset="0"/>
                  </a:rPr>
                  <a:t> of nodes </a:t>
                </a:r>
                <a:r>
                  <a:rPr lang="en-US" altLang="en-US" sz="2000" dirty="0" err="1">
                    <a:solidFill>
                      <a:srgbClr val="0000FF"/>
                    </a:solidFill>
                    <a:latin typeface="NeoEulerMathJax_Main"/>
                  </a:rPr>
                  <a:t>x</a:t>
                </a:r>
                <a:r>
                  <a:rPr lang="en-US" altLang="en-US" sz="1100" dirty="0" err="1">
                    <a:solidFill>
                      <a:srgbClr val="0000FF"/>
                    </a:solidFill>
                    <a:latin typeface="NeoEulerMathJax_Main"/>
                  </a:rPr>
                  <a:t>i</a:t>
                </a:r>
                <a:r>
                  <a:rPr lang="en-US" altLang="en-US" sz="2000" dirty="0" err="1">
                    <a:solidFill>
                      <a:srgbClr val="0000FF"/>
                    </a:solidFill>
                    <a:latin typeface="NeoEulerMathJax_Main"/>
                  </a:rPr>
                  <a:t>∈X</a:t>
                </a:r>
                <a:r>
                  <a:rPr lang="en-US" altLang="en-US" dirty="0">
                    <a:solidFill>
                      <a:srgbClr val="111111"/>
                    </a:solidFill>
                    <a:latin typeface="Helvetica" panose="020B0604020202020204" pitchFamily="34" charset="0"/>
                  </a:rPr>
                  <a:t>, </a:t>
                </a:r>
                <a:r>
                  <a:rPr lang="en-US" altLang="en-US" sz="2000" dirty="0" err="1">
                    <a:solidFill>
                      <a:srgbClr val="0000FF"/>
                    </a:solidFill>
                    <a:latin typeface="NeoEulerMathJax_Main"/>
                  </a:rPr>
                  <a:t>i</a:t>
                </a:r>
                <a:r>
                  <a:rPr lang="en-US" altLang="en-US" sz="2000" dirty="0">
                    <a:solidFill>
                      <a:srgbClr val="0000FF"/>
                    </a:solidFill>
                    <a:latin typeface="NeoEulerMathJax_Main"/>
                  </a:rPr>
                  <a:t>=0,…,k</a:t>
                </a:r>
                <a:r>
                  <a:rPr lang="en-US" altLang="en-US" dirty="0">
                    <a:solidFill>
                      <a:srgbClr val="111111"/>
                    </a:solidFill>
                    <a:latin typeface="Helvetica" panose="020B0604020202020204" pitchFamily="34" charset="0"/>
                  </a:rPr>
                  <a:t>, such that any pair of consecutive nodes forms an edge in </a:t>
                </a:r>
                <a:r>
                  <a:rPr lang="en-US" altLang="en-US" sz="2000" dirty="0">
                    <a:solidFill>
                      <a:srgbClr val="0000FF"/>
                    </a:solidFill>
                    <a:latin typeface="NeoEulerMathJax_Main"/>
                  </a:rPr>
                  <a:t>G</a:t>
                </a:r>
                <a:r>
                  <a:rPr lang="en-US" altLang="en-US" dirty="0">
                    <a:solidFill>
                      <a:srgbClr val="111111"/>
                    </a:solidFill>
                    <a:latin typeface="Helvetica" panose="020B0604020202020204" pitchFamily="34" charset="0"/>
                  </a:rPr>
                  <a:t>, i.e., </a:t>
                </a:r>
                <a:r>
                  <a:rPr lang="en-US" altLang="en-US" sz="2000" dirty="0">
                    <a:solidFill>
                      <a:srgbClr val="0000FF"/>
                    </a:solidFill>
                    <a:latin typeface="NeoEulerMathJax_Main"/>
                  </a:rPr>
                  <a:t>{x</a:t>
                </a:r>
                <a:r>
                  <a:rPr lang="en-US" altLang="en-US" sz="1100" dirty="0">
                    <a:solidFill>
                      <a:srgbClr val="0000FF"/>
                    </a:solidFill>
                    <a:latin typeface="NeoEulerMathJax_Main"/>
                  </a:rPr>
                  <a:t>i−1</a:t>
                </a:r>
                <a:r>
                  <a:rPr lang="en-US" altLang="en-US" sz="2000" dirty="0">
                    <a:solidFill>
                      <a:srgbClr val="0000FF"/>
                    </a:solidFill>
                    <a:latin typeface="NeoEulerMathJax_Main"/>
                  </a:rPr>
                  <a:t>,x</a:t>
                </a:r>
                <a:r>
                  <a:rPr lang="en-US" altLang="en-US" sz="1100" dirty="0">
                    <a:solidFill>
                      <a:srgbClr val="0000FF"/>
                    </a:solidFill>
                    <a:latin typeface="NeoEulerMathJax_Main"/>
                  </a:rPr>
                  <a:t>i</a:t>
                </a:r>
                <a:r>
                  <a:rPr lang="en-US" altLang="en-US" sz="2000" dirty="0">
                    <a:solidFill>
                      <a:srgbClr val="0000FF"/>
                    </a:solidFill>
                    <a:latin typeface="NeoEulerMathJax_Main"/>
                  </a:rPr>
                  <a:t>}∈E</a:t>
                </a:r>
                <a:r>
                  <a:rPr lang="en-US" altLang="en-US" dirty="0">
                    <a:solidFill>
                      <a:srgbClr val="111111"/>
                    </a:solidFill>
                    <a:latin typeface="Helvetica" panose="020B0604020202020204" pitchFamily="34" charset="0"/>
                  </a:rPr>
                  <a:t> for all </a:t>
                </a:r>
                <a:r>
                  <a:rPr lang="en-US" altLang="en-US" sz="2000" dirty="0" err="1">
                    <a:solidFill>
                      <a:srgbClr val="0000FF"/>
                    </a:solidFill>
                    <a:latin typeface="NeoEulerMathJax_Main"/>
                  </a:rPr>
                  <a:t>i</a:t>
                </a:r>
                <a:r>
                  <a:rPr lang="en-US" altLang="en-US" sz="2000" dirty="0">
                    <a:solidFill>
                      <a:srgbClr val="0000FF"/>
                    </a:solidFill>
                    <a:latin typeface="NeoEulerMathJax_Main"/>
                  </a:rPr>
                  <a:t>=1,…,k</a:t>
                </a:r>
                <a:r>
                  <a:rPr lang="en-US" altLang="en-US" dirty="0">
                    <a:solidFill>
                      <a:srgbClr val="111111"/>
                    </a:solidFill>
                    <a:latin typeface="Helvetica" panose="020B0604020202020204" pitchFamily="34" charset="0"/>
                  </a:rPr>
                  <a:t>. The </a:t>
                </a:r>
                <a:r>
                  <a:rPr lang="en-US" altLang="en-US" b="1" dirty="0">
                    <a:solidFill>
                      <a:srgbClr val="111111"/>
                    </a:solidFill>
                    <a:latin typeface="Helvetica" panose="020B0604020202020204" pitchFamily="34" charset="0"/>
                  </a:rPr>
                  <a:t>length</a:t>
                </a:r>
                <a:r>
                  <a:rPr lang="en-US" altLang="en-US" dirty="0">
                    <a:solidFill>
                      <a:srgbClr val="111111"/>
                    </a:solidFill>
                    <a:latin typeface="Helvetica" panose="020B0604020202020204" pitchFamily="34" charset="0"/>
                  </a:rPr>
                  <a:t> </a:t>
                </a:r>
                <a:r>
                  <a:rPr lang="en-US" altLang="en-US" sz="2000" dirty="0">
                    <a:solidFill>
                      <a:srgbClr val="0000FF"/>
                    </a:solidFill>
                    <a:latin typeface="NeoEulerMathJax_Main"/>
                  </a:rPr>
                  <a:t>l(p)</a:t>
                </a:r>
                <a:r>
                  <a:rPr lang="en-US" altLang="en-US" dirty="0">
                    <a:solidFill>
                      <a:srgbClr val="111111"/>
                    </a:solidFill>
                    <a:latin typeface="Helvetica" panose="020B0604020202020204" pitchFamily="34" charset="0"/>
                  </a:rPr>
                  <a:t> of the path </a:t>
                </a:r>
                <a:r>
                  <a:rPr lang="en-US" altLang="en-US" sz="2000" dirty="0">
                    <a:solidFill>
                      <a:srgbClr val="0000FF"/>
                    </a:solidFill>
                    <a:latin typeface="NeoEulerMathJax_Main"/>
                  </a:rPr>
                  <a:t>p</a:t>
                </a:r>
                <a:r>
                  <a:rPr lang="en-US" altLang="en-US" dirty="0">
                    <a:solidFill>
                      <a:srgbClr val="111111"/>
                    </a:solidFill>
                    <a:latin typeface="Helvetica" panose="020B0604020202020204" pitchFamily="34" charset="0"/>
                  </a:rPr>
                  <a:t> is the number of edges, </a:t>
                </a:r>
                <a:r>
                  <a:rPr lang="en-US" altLang="en-US" sz="2000" dirty="0">
                    <a:solidFill>
                      <a:srgbClr val="0000FF"/>
                    </a:solidFill>
                    <a:latin typeface="NeoEulerMathJax_Main"/>
                  </a:rPr>
                  <a:t>l(p)=k</a:t>
                </a:r>
                <a:r>
                  <a:rPr lang="en-US" altLang="en-US" dirty="0">
                    <a:solidFill>
                      <a:srgbClr val="111111"/>
                    </a:solidFill>
                    <a:latin typeface="Helvetica" panose="020B0604020202020204" pitchFamily="34" charset="0"/>
                  </a:rPr>
                  <a:t>.</a:t>
                </a:r>
              </a:p>
              <a:p>
                <a:endParaRPr lang="en-US" altLang="en-US" dirty="0">
                  <a:solidFill>
                    <a:srgbClr val="111111"/>
                  </a:solidFill>
                  <a:latin typeface="Helvetica" panose="020B0604020202020204" pitchFamily="34" charset="0"/>
                </a:endParaRPr>
              </a:p>
              <a:p>
                <a:r>
                  <a:rPr lang="en-US" altLang="en-US" dirty="0">
                    <a:solidFill>
                      <a:srgbClr val="111111"/>
                    </a:solidFill>
                    <a:latin typeface="Helvetica" panose="020B0604020202020204" pitchFamily="34" charset="0"/>
                  </a:rPr>
                  <a:t>In a Graph </a:t>
                </a:r>
                <a:r>
                  <a:rPr lang="en-US" altLang="en-US" sz="2000" dirty="0">
                    <a:solidFill>
                      <a:srgbClr val="0000FF"/>
                    </a:solidFill>
                    <a:latin typeface="NeoEulerMathJax_Main"/>
                  </a:rPr>
                  <a:t>G=(X,E)</a:t>
                </a:r>
                <a:r>
                  <a:rPr lang="en-US" altLang="en-US" sz="2000" dirty="0">
                    <a:latin typeface="NeoEulerMathJax_Main"/>
                  </a:rPr>
                  <a:t>,</a:t>
                </a:r>
                <a:r>
                  <a:rPr lang="en-US" altLang="en-US" sz="2000" dirty="0">
                    <a:solidFill>
                      <a:srgbClr val="0000FF"/>
                    </a:solidFill>
                    <a:latin typeface="NeoEulerMathJax_Main"/>
                  </a:rPr>
                  <a:t> </a:t>
                </a:r>
                <a:r>
                  <a:rPr lang="en-US" altLang="en-US" dirty="0">
                    <a:solidFill>
                      <a:srgbClr val="111111"/>
                    </a:solidFill>
                    <a:latin typeface="Helvetica" panose="020B0604020202020204" pitchFamily="34" charset="0"/>
                  </a:rPr>
                  <a:t>the shortest path from </a:t>
                </a:r>
                <a:r>
                  <a:rPr lang="en-US" altLang="en-US" sz="2000" dirty="0">
                    <a:solidFill>
                      <a:srgbClr val="0000FF"/>
                    </a:solidFill>
                    <a:latin typeface="NeoEulerMathJax_Main"/>
                  </a:rPr>
                  <a:t>v t</a:t>
                </a:r>
                <a:r>
                  <a:rPr lang="en-US" altLang="en-US" dirty="0">
                    <a:solidFill>
                      <a:srgbClr val="111111"/>
                    </a:solidFill>
                    <a:latin typeface="Helvetica" panose="020B0604020202020204" pitchFamily="34" charset="0"/>
                  </a:rPr>
                  <a:t>o v’ is the path </a:t>
                </a:r>
                <a:r>
                  <a:rPr lang="en-US" altLang="en-US" dirty="0">
                    <a:solidFill>
                      <a:srgbClr val="1A1AFC"/>
                    </a:solidFill>
                    <a:latin typeface="Helvetica" panose="020B0604020202020204" pitchFamily="34" charset="0"/>
                  </a:rPr>
                  <a:t>P=(</a:t>
                </a:r>
                <a:r>
                  <a:rPr lang="en-US" altLang="en-US" b="1" dirty="0">
                    <a:solidFill>
                      <a:srgbClr val="1A1AFC"/>
                    </a:solidFill>
                    <a:latin typeface="Lucida Console" panose="020B0609040504020204" pitchFamily="49" charset="0"/>
                    <a:ea typeface="Times New Roman" panose="02020603050405020304" pitchFamily="18" charset="0"/>
                    <a:cs typeface="Courier New" panose="02070309020205020404" pitchFamily="49" charset="0"/>
                  </a:rPr>
                  <a:t>v</a:t>
                </a:r>
                <a:r>
                  <a:rPr lang="en-US" altLang="en-US" b="1" baseline="-30000" dirty="0">
                    <a:solidFill>
                      <a:srgbClr val="1A1AFC"/>
                    </a:solidFill>
                    <a:latin typeface="Lucida Console" panose="020B0609040504020204" pitchFamily="49" charset="0"/>
                    <a:ea typeface="Times New Roman" panose="02020603050405020304" pitchFamily="18" charset="0"/>
                    <a:cs typeface="Courier New" panose="02070309020205020404" pitchFamily="49" charset="0"/>
                  </a:rPr>
                  <a:t>1</a:t>
                </a:r>
                <a:r>
                  <a:rPr lang="en-US" altLang="en-US" b="1" dirty="0">
                    <a:solidFill>
                      <a:srgbClr val="1A1AFC"/>
                    </a:solidFill>
                    <a:latin typeface="Lucida Console" panose="020B0609040504020204" pitchFamily="49" charset="0"/>
                    <a:ea typeface="Times New Roman" panose="02020603050405020304" pitchFamily="18" charset="0"/>
                    <a:cs typeface="Courier New" panose="02070309020205020404" pitchFamily="49" charset="0"/>
                  </a:rPr>
                  <a:t>,v</a:t>
                </a:r>
                <a:r>
                  <a:rPr lang="en-US" altLang="en-US" b="1" baseline="-30000" dirty="0">
                    <a:solidFill>
                      <a:srgbClr val="1A1AFC"/>
                    </a:solidFill>
                    <a:latin typeface="Lucida Console" panose="020B0609040504020204" pitchFamily="49" charset="0"/>
                    <a:ea typeface="Times New Roman" panose="02020603050405020304" pitchFamily="18" charset="0"/>
                    <a:cs typeface="Courier New" panose="02070309020205020404" pitchFamily="49" charset="0"/>
                  </a:rPr>
                  <a:t>2</a:t>
                </a:r>
                <a:r>
                  <a:rPr lang="en-US" altLang="en-US" b="1" dirty="0">
                    <a:solidFill>
                      <a:srgbClr val="1A1AFC"/>
                    </a:solidFill>
                    <a:latin typeface="Lucida Console" panose="020B0609040504020204" pitchFamily="49" charset="0"/>
                    <a:ea typeface="Times New Roman" panose="02020603050405020304" pitchFamily="18" charset="0"/>
                    <a:cs typeface="Courier New" panose="02070309020205020404" pitchFamily="49" charset="0"/>
                  </a:rPr>
                  <a:t>…</a:t>
                </a:r>
                <a:r>
                  <a:rPr lang="en-US" altLang="en-US" b="1" dirty="0" err="1">
                    <a:solidFill>
                      <a:srgbClr val="1A1AFC"/>
                    </a:solidFill>
                    <a:latin typeface="Lucida Console" panose="020B0609040504020204" pitchFamily="49" charset="0"/>
                    <a:ea typeface="Times New Roman" panose="02020603050405020304" pitchFamily="18" charset="0"/>
                    <a:cs typeface="Courier New" panose="02070309020205020404" pitchFamily="49" charset="0"/>
                  </a:rPr>
                  <a:t>v</a:t>
                </a:r>
                <a:r>
                  <a:rPr lang="en-US" altLang="en-US" b="1" baseline="-30000" dirty="0" err="1">
                    <a:solidFill>
                      <a:srgbClr val="1A1AFC"/>
                    </a:solidFill>
                    <a:latin typeface="Lucida Console" panose="020B0609040504020204" pitchFamily="49" charset="0"/>
                    <a:ea typeface="Times New Roman" panose="02020603050405020304" pitchFamily="18" charset="0"/>
                    <a:cs typeface="Courier New" panose="02070309020205020404" pitchFamily="49" charset="0"/>
                  </a:rPr>
                  <a:t>n</a:t>
                </a:r>
                <a:r>
                  <a:rPr lang="en-US" altLang="en-US" sz="2400" dirty="0">
                    <a:solidFill>
                      <a:srgbClr val="1A1AFC"/>
                    </a:solidFill>
                  </a:rPr>
                  <a:t> </a:t>
                </a:r>
                <a:r>
                  <a:rPr lang="en-US" altLang="en-US" dirty="0">
                    <a:solidFill>
                      <a:srgbClr val="1A1AFC"/>
                    </a:solidFill>
                    <a:latin typeface="Helvetica" panose="020B0604020202020204" pitchFamily="34" charset="0"/>
                  </a:rPr>
                  <a:t>) </a:t>
                </a:r>
                <a:r>
                  <a:rPr lang="en-US" altLang="en-US" dirty="0">
                    <a:solidFill>
                      <a:srgbClr val="111111"/>
                    </a:solidFill>
                    <a:latin typeface="Helvetica" panose="020B0604020202020204" pitchFamily="34" charset="0"/>
                  </a:rPr>
                  <a:t>which minimizes the sum of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undOvr"/>
                        <m:grow m:val="on"/>
                        <m:ctrlPr>
                          <a:rPr lang="en-US" altLang="en-US" b="1" i="1" dirty="0" smtClean="0">
                            <a:solidFill>
                              <a:srgbClr val="5C5CF5"/>
                            </a:solidFill>
                            <a:latin typeface="Cambria Math" charset="0"/>
                          </a:rPr>
                        </m:ctrlPr>
                      </m:naryPr>
                      <m:sub>
                        <m:acc>
                          <m:accPr>
                            <m:chr m:val="̇"/>
                            <m:ctrlPr>
                              <a:rPr lang="en-US" altLang="en-US" b="1" i="1" dirty="0">
                                <a:solidFill>
                                  <a:srgbClr val="5C5CF5"/>
                                </a:solidFill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altLang="en-US" b="1" i="1" dirty="0">
                                <a:solidFill>
                                  <a:srgbClr val="5C5CF5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</m:e>
                        </m:acc>
                        <m:r>
                          <a:rPr lang="en-US" altLang="en-US" b="1" i="0" dirty="0">
                            <a:solidFill>
                              <a:srgbClr val="5C5CF5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en-US" b="1" i="0" dirty="0">
                            <a:solidFill>
                              <a:srgbClr val="5C5CF5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  <m:sup>
                        <m:r>
                          <a:rPr lang="en-US" altLang="en-US" b="1" i="1" dirty="0">
                            <a:solidFill>
                              <a:srgbClr val="5C5CF5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lang="en-US" altLang="en-US" b="1" i="0" dirty="0">
                            <a:solidFill>
                              <a:srgbClr val="5C5CF5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en-US" b="1" i="0" dirty="0">
                            <a:solidFill>
                              <a:srgbClr val="5C5CF5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  <m:e>
                        <m:r>
                          <a:rPr lang="en-US" altLang="en-US" b="1" i="1" dirty="0">
                            <a:solidFill>
                              <a:srgbClr val="5C5CF5"/>
                            </a:solidFill>
                            <a:latin typeface="Cambria Math" panose="02040503050406030204" pitchFamily="18" charset="0"/>
                          </a:rPr>
                          <m:t>𝒇</m:t>
                        </m:r>
                      </m:e>
                    </m:nary>
                    <m:r>
                      <a:rPr lang="en-US" altLang="en-US" b="1" i="1" dirty="0" smtClean="0">
                        <a:solidFill>
                          <a:srgbClr val="5C5CF5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en-US" b="1">
                        <a:solidFill>
                          <a:srgbClr val="5C5CF5"/>
                        </a:solidFill>
                      </a:rPr>
                      <m:t>e</m:t>
                    </m:r>
                    <m:r>
                      <m:rPr>
                        <m:nor/>
                      </m:rPr>
                      <a:rPr lang="en-US" b="1" baseline="-25000">
                        <a:solidFill>
                          <a:srgbClr val="5C5CF5"/>
                        </a:solidFill>
                      </a:rPr>
                      <m:t>i</m:t>
                    </m:r>
                    <m:r>
                      <m:rPr>
                        <m:nor/>
                      </m:rPr>
                      <a:rPr lang="en-US" b="1" baseline="-25000">
                        <a:solidFill>
                          <a:srgbClr val="5C5CF5"/>
                        </a:solidFill>
                      </a:rPr>
                      <m:t>,  </m:t>
                    </m:r>
                    <m:r>
                      <m:rPr>
                        <m:nor/>
                      </m:rPr>
                      <a:rPr lang="en-US" b="1">
                        <a:solidFill>
                          <a:srgbClr val="5C5CF5"/>
                        </a:solidFill>
                      </a:rPr>
                      <m:t>ei</m:t>
                    </m:r>
                    <m:r>
                      <m:rPr>
                        <m:nor/>
                      </m:rPr>
                      <a:rPr lang="en-US" b="1" baseline="-25000">
                        <a:solidFill>
                          <a:srgbClr val="5C5CF5"/>
                        </a:solidFill>
                      </a:rPr>
                      <m:t>+1</m:t>
                    </m:r>
                  </m:oMath>
                </a14:m>
                <a:r>
                  <a:rPr lang="en-US" b="1" dirty="0">
                    <a:solidFill>
                      <a:srgbClr val="5C5CF5"/>
                    </a:solidFill>
                  </a:rPr>
                  <a:t>) </a:t>
                </a:r>
                <a:r>
                  <a:rPr lang="en-US" dirty="0"/>
                  <a:t>where</a:t>
                </a:r>
                <a:r>
                  <a:rPr lang="en-US" b="1" dirty="0"/>
                  <a:t> </a:t>
                </a:r>
                <a:r>
                  <a:rPr lang="en-US" b="1" dirty="0">
                    <a:solidFill>
                      <a:srgbClr val="5C5CF5"/>
                    </a:solidFill>
                  </a:rPr>
                  <a:t>(</a:t>
                </a:r>
                <a:r>
                  <a:rPr lang="en-US" b="1" dirty="0" err="1">
                    <a:solidFill>
                      <a:srgbClr val="5C5CF5"/>
                    </a:solidFill>
                  </a:rPr>
                  <a:t>e</a:t>
                </a:r>
                <a:r>
                  <a:rPr lang="en-US" b="1" baseline="-25000" dirty="0" err="1">
                    <a:solidFill>
                      <a:srgbClr val="5C5CF5"/>
                    </a:solidFill>
                  </a:rPr>
                  <a:t>i</a:t>
                </a:r>
                <a:r>
                  <a:rPr lang="en-US" b="1" baseline="-25000" dirty="0">
                    <a:solidFill>
                      <a:srgbClr val="5C5CF5"/>
                    </a:solidFill>
                  </a:rPr>
                  <a:t>, </a:t>
                </a:r>
                <a:r>
                  <a:rPr lang="en-US" b="1" dirty="0">
                    <a:solidFill>
                      <a:srgbClr val="5C5CF5"/>
                    </a:solidFill>
                  </a:rPr>
                  <a:t> e</a:t>
                </a:r>
                <a:r>
                  <a:rPr lang="en-US" b="1" baseline="-25000" dirty="0">
                    <a:solidFill>
                      <a:srgbClr val="5C5CF5"/>
                    </a:solidFill>
                  </a:rPr>
                  <a:t>i+1</a:t>
                </a:r>
                <a:r>
                  <a:rPr lang="en-US" b="1" dirty="0">
                    <a:solidFill>
                      <a:srgbClr val="5C5CF5"/>
                    </a:solidFill>
                  </a:rPr>
                  <a:t> ) € E</a:t>
                </a:r>
              </a:p>
              <a:p>
                <a:endParaRPr lang="en-US" dirty="0"/>
              </a:p>
              <a:p>
                <a:endParaRPr lang="en-US" altLang="en-US" dirty="0">
                  <a:solidFill>
                    <a:srgbClr val="111111"/>
                  </a:solidFill>
                  <a:latin typeface="Helvetica" panose="020B0604020202020204" pitchFamily="34" charset="0"/>
                </a:endParaRPr>
              </a:p>
              <a:p>
                <a:endParaRPr lang="en-US" altLang="en-US" dirty="0">
                  <a:solidFill>
                    <a:srgbClr val="111111"/>
                  </a:solidFill>
                  <a:latin typeface="Helvetica" panose="020B0604020202020204" pitchFamily="34" charset="0"/>
                </a:endParaRPr>
              </a:p>
              <a:p>
                <a:endParaRPr lang="en-US" altLang="en-US" dirty="0">
                  <a:solidFill>
                    <a:srgbClr val="111111"/>
                  </a:solidFill>
                  <a:latin typeface="Helvetica" panose="020B0604020202020204" pitchFamily="34" charset="0"/>
                </a:endParaRPr>
              </a:p>
              <a:p>
                <a:endParaRPr lang="en-US" altLang="en-US" dirty="0">
                  <a:solidFill>
                    <a:srgbClr val="111111"/>
                  </a:solidFill>
                  <a:latin typeface="Helvetica" panose="020B0604020202020204" pitchFamily="34" charset="0"/>
                </a:endParaRPr>
              </a:p>
              <a:p>
                <a:endParaRPr lang="en-US" dirty="0">
                  <a:solidFill>
                    <a:srgbClr val="111111"/>
                  </a:solidFill>
                  <a:latin typeface="Helvetica" panose="020B0604020202020204" pitchFamily="34" charset="0"/>
                </a:endParaRPr>
              </a:p>
              <a:p>
                <a:endParaRPr lang="en-US" dirty="0"/>
              </a:p>
              <a:p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583" y="1311965"/>
                <a:ext cx="11383617" cy="8050024"/>
              </a:xfrm>
              <a:prstGeom prst="rect">
                <a:avLst/>
              </a:prstGeom>
              <a:blipFill>
                <a:blip r:embed="rId2"/>
                <a:stretch>
                  <a:fillRect l="-2999" t="-3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0261" y="1311966"/>
            <a:ext cx="4269617" cy="268717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Oval 4"/>
          <p:cNvSpPr/>
          <p:nvPr/>
        </p:nvSpPr>
        <p:spPr>
          <a:xfrm>
            <a:off x="357810" y="2346205"/>
            <a:ext cx="4810539" cy="38374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AutoShape 32" descr="\sum _{i=1}^{n-1}f(e_{i,i+1})."/>
          <p:cNvSpPr>
            <a:spLocks noChangeAspect="1" noChangeArrowheads="1"/>
          </p:cNvSpPr>
          <p:nvPr/>
        </p:nvSpPr>
        <p:spPr bwMode="auto">
          <a:xfrm>
            <a:off x="5943599" y="3276599"/>
            <a:ext cx="434009" cy="434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225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andicam 2017-08-01 12-31-31-999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818" end="9211"/>
                </p14:media>
              </p:ext>
            </p:extLst>
          </p:nvPr>
        </p:nvPicPr>
        <p:blipFill rotWithShape="1">
          <a:blip r:embed="rId4"/>
          <a:srcRect l="21761" t="17399" r="17659" b="7048"/>
          <a:stretch/>
        </p:blipFill>
        <p:spPr>
          <a:xfrm>
            <a:off x="2584174" y="1219200"/>
            <a:ext cx="6546574" cy="443947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95566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8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73425" y="318052"/>
            <a:ext cx="99126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MODULARITY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90330" y="1232452"/>
            <a:ext cx="1123784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Modularity: Strength of division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Between and Within communities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e</a:t>
            </a:r>
            <a:r>
              <a:rPr lang="en-US" baseline="-25000" dirty="0" err="1"/>
              <a:t>ii</a:t>
            </a:r>
            <a:r>
              <a:rPr lang="en-US" dirty="0"/>
              <a:t> :  % of edges in module I</a:t>
            </a:r>
          </a:p>
          <a:p>
            <a:r>
              <a:rPr lang="en-US" dirty="0"/>
              <a:t>	 </a:t>
            </a:r>
            <a:r>
              <a:rPr lang="en-US" b="1" dirty="0" err="1">
                <a:solidFill>
                  <a:srgbClr val="1A1AFC"/>
                </a:solidFill>
              </a:rPr>
              <a:t>e</a:t>
            </a:r>
            <a:r>
              <a:rPr lang="en-US" b="1" baseline="-25000" dirty="0" err="1">
                <a:solidFill>
                  <a:srgbClr val="1A1AFC"/>
                </a:solidFill>
              </a:rPr>
              <a:t>ii</a:t>
            </a:r>
            <a:r>
              <a:rPr lang="en-US" baseline="-25000" dirty="0"/>
              <a:t> </a:t>
            </a:r>
            <a:r>
              <a:rPr lang="en-US" b="1" dirty="0">
                <a:solidFill>
                  <a:srgbClr val="1A1AFC"/>
                </a:solidFill>
              </a:rPr>
              <a:t>=|{(</a:t>
            </a:r>
            <a:r>
              <a:rPr lang="en-US" b="1" dirty="0" err="1">
                <a:solidFill>
                  <a:srgbClr val="1A1AFC"/>
                </a:solidFill>
              </a:rPr>
              <a:t>u,v</a:t>
            </a:r>
            <a:r>
              <a:rPr lang="en-US" b="1" dirty="0">
                <a:solidFill>
                  <a:srgbClr val="1A1AFC"/>
                </a:solidFill>
              </a:rPr>
              <a:t>) : u ∈ Vi, v ∈ Vi, (</a:t>
            </a:r>
            <a:r>
              <a:rPr lang="en-US" b="1" dirty="0" err="1">
                <a:solidFill>
                  <a:srgbClr val="1A1AFC"/>
                </a:solidFill>
              </a:rPr>
              <a:t>u,v</a:t>
            </a:r>
            <a:r>
              <a:rPr lang="en-US" b="1" dirty="0">
                <a:solidFill>
                  <a:srgbClr val="1A1AFC"/>
                </a:solidFill>
              </a:rPr>
              <a:t>)∈E}| / |E|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a</a:t>
            </a:r>
            <a:r>
              <a:rPr lang="en-US" baseline="-25000" dirty="0" err="1"/>
              <a:t>i</a:t>
            </a:r>
            <a:r>
              <a:rPr lang="en-US" baseline="-25000" dirty="0"/>
              <a:t> </a:t>
            </a:r>
            <a:r>
              <a:rPr lang="en-US" dirty="0"/>
              <a:t> : % of edges with </a:t>
            </a:r>
            <a:r>
              <a:rPr lang="en-US" dirty="0" err="1"/>
              <a:t>atleast</a:t>
            </a:r>
            <a:r>
              <a:rPr lang="en-US" dirty="0"/>
              <a:t> one end in module I</a:t>
            </a:r>
          </a:p>
          <a:p>
            <a:r>
              <a:rPr lang="en-US" b="1" dirty="0">
                <a:solidFill>
                  <a:srgbClr val="1A1AFC"/>
                </a:solidFill>
              </a:rPr>
              <a:t>	 </a:t>
            </a:r>
            <a:r>
              <a:rPr lang="en-US" b="1" dirty="0" err="1">
                <a:solidFill>
                  <a:srgbClr val="1A1AFC"/>
                </a:solidFill>
              </a:rPr>
              <a:t>a</a:t>
            </a:r>
            <a:r>
              <a:rPr lang="en-US" b="1" baseline="-25000" dirty="0" err="1">
                <a:solidFill>
                  <a:srgbClr val="1A1AFC"/>
                </a:solidFill>
              </a:rPr>
              <a:t>i</a:t>
            </a:r>
            <a:r>
              <a:rPr lang="en-US" b="1" baseline="-25000" dirty="0">
                <a:solidFill>
                  <a:srgbClr val="1A1AFC"/>
                </a:solidFill>
              </a:rPr>
              <a:t> </a:t>
            </a:r>
            <a:r>
              <a:rPr lang="pl-PL" b="1" dirty="0">
                <a:solidFill>
                  <a:srgbClr val="1A1AFC"/>
                </a:solidFill>
              </a:rPr>
              <a:t>=|{(u,v) : u ∈ Vi, (u,v) ∈ E}| / |E|</a:t>
            </a:r>
            <a:endParaRPr lang="en-US" b="1" dirty="0">
              <a:solidFill>
                <a:srgbClr val="1A1AFC"/>
              </a:solidFill>
            </a:endParaRPr>
          </a:p>
          <a:p>
            <a:endParaRPr lang="en-US" b="1" dirty="0">
              <a:solidFill>
                <a:srgbClr val="1A1AFC"/>
              </a:solidFill>
            </a:endParaRPr>
          </a:p>
          <a:p>
            <a:endParaRPr lang="en-US" b="1" dirty="0">
              <a:solidFill>
                <a:srgbClr val="1A1AFC"/>
              </a:solidFill>
            </a:endParaRP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2242" y="1232452"/>
            <a:ext cx="4523809" cy="300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3904" y="3663744"/>
            <a:ext cx="2947399" cy="30429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5022574" y="4691270"/>
            <a:ext cx="63212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Configuration model: edge connection probabilities are based on the current graph’s degree distribution.</a:t>
            </a:r>
          </a:p>
        </p:txBody>
      </p:sp>
    </p:spTree>
    <p:extLst>
      <p:ext uri="{BB962C8B-B14F-4D97-AF65-F5344CB8AC3E}">
        <p14:creationId xmlns:p14="http://schemas.microsoft.com/office/powerpoint/2010/main" val="9134989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87895" y="221504"/>
            <a:ext cx="9912626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COMMUNITY DETECTION ALGORITHMS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Speech Bubble: Oval 5"/>
          <p:cNvSpPr/>
          <p:nvPr/>
        </p:nvSpPr>
        <p:spPr>
          <a:xfrm>
            <a:off x="1802296" y="2183294"/>
            <a:ext cx="3922644" cy="1563757"/>
          </a:xfrm>
          <a:prstGeom prst="wedgeEllipseCallout">
            <a:avLst>
              <a:gd name="adj1" fmla="val 65023"/>
              <a:gd name="adj2" fmla="val 36228"/>
            </a:avLst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u="sng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MODULARITY:   </a:t>
            </a: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0.1022649</a:t>
            </a:r>
          </a:p>
          <a:p>
            <a:pPr algn="ctr"/>
            <a:r>
              <a:rPr lang="en-US" dirty="0">
                <a:solidFill>
                  <a:schemeClr val="dk1"/>
                </a:solidFill>
              </a:rPr>
              <a:t>COMMUNITIES:   </a:t>
            </a: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5</a:t>
            </a:r>
          </a:p>
          <a:p>
            <a:pPr algn="ctr"/>
            <a:r>
              <a:rPr lang="en-US" dirty="0"/>
              <a:t>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62609" y="4723956"/>
            <a:ext cx="5340626" cy="1754326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Algorithms Based on multilevel community, influence of vertices in path and neighborhood of vertices</a:t>
            </a:r>
            <a:r>
              <a:rPr lang="en-US" dirty="0"/>
              <a:t>: </a:t>
            </a:r>
          </a:p>
          <a:p>
            <a:r>
              <a:rPr lang="en-US" dirty="0"/>
              <a:t>only for Undirected Graphs and </a:t>
            </a:r>
          </a:p>
          <a:p>
            <a:r>
              <a:rPr lang="en-US" b="1" dirty="0"/>
              <a:t>Algorithms based on modularity optimization:</a:t>
            </a:r>
          </a:p>
          <a:p>
            <a:r>
              <a:rPr lang="en-US" dirty="0"/>
              <a:t>graphs having a maximum of 100 vertices</a:t>
            </a:r>
          </a:p>
          <a:p>
            <a:endParaRPr lang="en-US" dirty="0"/>
          </a:p>
        </p:txBody>
      </p:sp>
      <p:graphicFrame>
        <p:nvGraphicFramePr>
          <p:cNvPr id="9" name="Diagram 8"/>
          <p:cNvGraphicFramePr/>
          <p:nvPr>
            <p:extLst>
              <p:ext uri="{D42A27DB-BD31-4B8C-83A1-F6EECF244321}">
                <p14:modId xmlns:p14="http://schemas.microsoft.com/office/powerpoint/2010/main" val="2682057038"/>
              </p:ext>
            </p:extLst>
          </p:nvPr>
        </p:nvGraphicFramePr>
        <p:xfrm>
          <a:off x="4907721" y="1037718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63190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-150125" y="357809"/>
            <a:ext cx="121465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COMMUNITY DETECTION BASED ON STATISTICAL MECHANICS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10817" y="1364974"/>
            <a:ext cx="1146313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Statistical Physics</a:t>
            </a:r>
          </a:p>
          <a:p>
            <a:r>
              <a:rPr lang="en-US" dirty="0"/>
              <a:t>	- spin: angular momentum of elementary particles, atoms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Potts model: disordered magnet ;  alignment of atomic particles in a magnet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Spin states: define communities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Associated Energy: Quality of Partition; energy density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Accurate, robust to noise, competitive in terms of computational speed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3943350" lvl="8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990" y="3589027"/>
            <a:ext cx="6534959" cy="115034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0785" y="1364974"/>
            <a:ext cx="1948189" cy="254225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0916" y="4268064"/>
            <a:ext cx="2749065" cy="208343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053522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5893</TotalTime>
  <Words>447</Words>
  <Application>Microsoft Macintosh PowerPoint</Application>
  <PresentationFormat>Widescreen</PresentationFormat>
  <Paragraphs>259</Paragraphs>
  <Slides>17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7" baseType="lpstr">
      <vt:lpstr>Arial</vt:lpstr>
      <vt:lpstr>Calibri</vt:lpstr>
      <vt:lpstr>Calibri Light</vt:lpstr>
      <vt:lpstr>Cambria Math</vt:lpstr>
      <vt:lpstr>Courier New</vt:lpstr>
      <vt:lpstr>Helvetica</vt:lpstr>
      <vt:lpstr>Lucida Console</vt:lpstr>
      <vt:lpstr>NeoEulerMathJax_Main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15.0023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153</cp:revision>
  <dcterms:created xsi:type="dcterms:W3CDTF">2017-07-31T02:50:34Z</dcterms:created>
  <dcterms:modified xsi:type="dcterms:W3CDTF">2017-08-24T06:14:06Z</dcterms:modified>
</cp:coreProperties>
</file>